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8" r:id="rId1"/>
  </p:sldMasterIdLst>
  <p:notesMasterIdLst>
    <p:notesMasterId r:id="rId7"/>
  </p:notesMasterIdLst>
  <p:sldIdLst>
    <p:sldId id="256" r:id="rId2"/>
    <p:sldId id="257" r:id="rId3"/>
    <p:sldId id="259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66" y="7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02C53-C742-4B34-873E-517682F12A70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CFC25-6385-4687-A2B3-C62B7B9FB7D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90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tiff"/><Relationship Id="rId4" Type="http://schemas.openxmlformats.org/officeDocument/2006/relationships/image" Target="../media/image2.jpeg"/><Relationship Id="rId9" Type="http://schemas.openxmlformats.org/officeDocument/2006/relationships/image" Target="../media/image9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83800" y="1524198"/>
            <a:ext cx="5585936" cy="2164722"/>
          </a:xfrm>
        </p:spPr>
        <p:txBody>
          <a:bodyPr anchor="ctr">
            <a:normAutofit/>
          </a:bodyPr>
          <a:lstStyle>
            <a:lvl1pPr algn="l">
              <a:defRPr sz="5000" spc="200" baseline="0"/>
            </a:lvl1pPr>
          </a:lstStyle>
          <a:p>
            <a:r>
              <a:rPr lang="en-US" dirty="0" err="1"/>
              <a:t>Titolo</a:t>
            </a:r>
            <a:r>
              <a:rPr lang="en-US" dirty="0"/>
              <a:t> </a:t>
            </a:r>
            <a:r>
              <a:rPr lang="en-US" dirty="0" err="1"/>
              <a:t>dell’articolo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83800" y="3766585"/>
            <a:ext cx="5598773" cy="611847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Nome autore1, Nome </a:t>
            </a:r>
            <a:r>
              <a:rPr lang="en-US" dirty="0" err="1"/>
              <a:t>Autore</a:t>
            </a:r>
            <a:r>
              <a:rPr lang="en-US" dirty="0"/>
              <a:t> 2, </a:t>
            </a:r>
            <a:r>
              <a:rPr lang="en-US" dirty="0" err="1"/>
              <a:t>ecc</a:t>
            </a: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11B60B9D-3E87-4A6A-8F44-40A766CF77D1}" type="datetime1">
              <a:rPr lang="en-US" smtClean="0"/>
              <a:t>10/6/2021</a:t>
            </a:fld>
            <a:endParaRPr lang="en-US"/>
          </a:p>
        </p:txBody>
      </p:sp>
      <p:pic>
        <p:nvPicPr>
          <p:cNvPr id="12" name="Picture 11" descr="A picture containing building, window&#10;&#10;Description automatically generated">
            <a:extLst>
              <a:ext uri="{FF2B5EF4-FFF2-40B4-BE49-F238E27FC236}">
                <a16:creationId xmlns:a16="http://schemas.microsoft.com/office/drawing/2014/main" id="{ED3EAF9D-0F13-4D06-902F-F2583B0949F2}"/>
              </a:ext>
            </a:extLst>
          </p:cNvPr>
          <p:cNvPicPr/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982"/>
          <a:stretch/>
        </p:blipFill>
        <p:spPr>
          <a:xfrm>
            <a:off x="8595840" y="-76245"/>
            <a:ext cx="3596160" cy="693424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22C1DA6-7F7B-4478-9BA5-EED0A45FC6F5}"/>
              </a:ext>
            </a:extLst>
          </p:cNvPr>
          <p:cNvPicPr/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8" y="1276350"/>
            <a:ext cx="3521075" cy="4305300"/>
          </a:xfrm>
          <a:prstGeom prst="rect">
            <a:avLst/>
          </a:prstGeom>
        </p:spPr>
      </p:pic>
      <p:pic>
        <p:nvPicPr>
          <p:cNvPr id="14" name="Picture 1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B058EA6-3664-40F2-9DCB-8C33CD6161DC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460" y="494661"/>
            <a:ext cx="2542540" cy="469265"/>
          </a:xfrm>
          <a:prstGeom prst="rect">
            <a:avLst/>
          </a:prstGeom>
        </p:spPr>
      </p:pic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B7D653FA-BD7A-4697-A315-C4452538618E}"/>
              </a:ext>
            </a:extLst>
          </p:cNvPr>
          <p:cNvPicPr/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894" y="6091315"/>
            <a:ext cx="876300" cy="576000"/>
          </a:xfrm>
          <a:prstGeom prst="rect">
            <a:avLst/>
          </a:prstGeom>
        </p:spPr>
      </p:pic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A01DDC96-F3B0-4E55-BD8C-FAD3CAB4650F}"/>
              </a:ext>
            </a:extLst>
          </p:cNvPr>
          <p:cNvPicPr/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375" y="6081560"/>
            <a:ext cx="870585" cy="576000"/>
          </a:xfrm>
          <a:prstGeom prst="rect">
            <a:avLst/>
          </a:prstGeom>
        </p:spPr>
      </p:pic>
      <p:pic>
        <p:nvPicPr>
          <p:cNvPr id="18" name="Picture 17" descr="Logo&#10;&#10;Description automatically generated">
            <a:extLst>
              <a:ext uri="{FF2B5EF4-FFF2-40B4-BE49-F238E27FC236}">
                <a16:creationId xmlns:a16="http://schemas.microsoft.com/office/drawing/2014/main" id="{3C15A1B1-E40E-4A92-AEA3-BAFB256E9FFE}"/>
              </a:ext>
            </a:extLst>
          </p:cNvPr>
          <p:cNvPicPr/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515" y="6091315"/>
            <a:ext cx="479425" cy="576000"/>
          </a:xfrm>
          <a:prstGeom prst="rect">
            <a:avLst/>
          </a:prstGeom>
        </p:spPr>
      </p:pic>
      <p:pic>
        <p:nvPicPr>
          <p:cNvPr id="19" name="Picture 1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1A2B3EB-9FF2-4A25-80D3-11435D3E0F17}"/>
              </a:ext>
            </a:extLst>
          </p:cNvPr>
          <p:cNvPicPr/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72" y="6068306"/>
            <a:ext cx="561975" cy="576000"/>
          </a:xfrm>
          <a:prstGeom prst="rect">
            <a:avLst/>
          </a:prstGeom>
        </p:spPr>
      </p:pic>
      <p:pic>
        <p:nvPicPr>
          <p:cNvPr id="20" name="Picture 1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264CD94-E2D4-4569-9B22-C1604E3789A9}"/>
              </a:ext>
            </a:extLst>
          </p:cNvPr>
          <p:cNvPicPr/>
          <p:nvPr userDrawn="1"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871" y="6091315"/>
            <a:ext cx="2190750" cy="576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CF2EA16-FF0E-4765-BAE5-ED1A0823B570}"/>
              </a:ext>
            </a:extLst>
          </p:cNvPr>
          <p:cNvSpPr txBox="1"/>
          <p:nvPr userDrawn="1"/>
        </p:nvSpPr>
        <p:spPr>
          <a:xfrm>
            <a:off x="496253" y="5777096"/>
            <a:ext cx="13894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Con il patrocinio di </a:t>
            </a:r>
            <a:endParaRPr lang="en-US" sz="1200" dirty="0"/>
          </a:p>
        </p:txBody>
      </p:sp>
      <p:sp>
        <p:nvSpPr>
          <p:cNvPr id="23" name="Picture Placeholder 19">
            <a:extLst>
              <a:ext uri="{FF2B5EF4-FFF2-40B4-BE49-F238E27FC236}">
                <a16:creationId xmlns:a16="http://schemas.microsoft.com/office/drawing/2014/main" id="{89279AE5-B2C0-4766-A0F1-6049951AAE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730895" y="5829962"/>
            <a:ext cx="1116000" cy="864000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it-IT" dirty="0"/>
              <a:t>logo</a:t>
            </a:r>
            <a:endParaRPr lang="en-US" dirty="0"/>
          </a:p>
        </p:txBody>
      </p:sp>
      <p:sp>
        <p:nvSpPr>
          <p:cNvPr id="24" name="Picture Placeholder 21">
            <a:extLst>
              <a:ext uri="{FF2B5EF4-FFF2-40B4-BE49-F238E27FC236}">
                <a16:creationId xmlns:a16="http://schemas.microsoft.com/office/drawing/2014/main" id="{E708373F-F635-4E6F-8016-A57951A232F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0940077" y="5854676"/>
            <a:ext cx="1116000" cy="864000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it-IT" dirty="0"/>
              <a:t>logo</a:t>
            </a:r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B84F56C5-AD9E-4B2C-869D-CB9045C37E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96163" y="4456097"/>
            <a:ext cx="5598772" cy="121773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aseline="0"/>
            </a:lvl1pPr>
          </a:lstStyle>
          <a:p>
            <a:pPr lvl="0"/>
            <a:r>
              <a:rPr lang="it-IT" dirty="0"/>
              <a:t>1 Affiliazione</a:t>
            </a:r>
          </a:p>
          <a:p>
            <a:pPr lvl="0"/>
            <a:r>
              <a:rPr lang="it-IT" dirty="0"/>
              <a:t>2 Affiliazione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59DEE7D-13EA-49E0-8DAD-4CF46D3D0CA4}"/>
              </a:ext>
            </a:extLst>
          </p:cNvPr>
          <p:cNvSpPr txBox="1"/>
          <p:nvPr userDrawn="1"/>
        </p:nvSpPr>
        <p:spPr>
          <a:xfrm>
            <a:off x="3993565" y="190685"/>
            <a:ext cx="42048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/>
              <a:t>X CONVEGNO </a:t>
            </a:r>
          </a:p>
          <a:p>
            <a:pPr algn="ctr"/>
            <a:r>
              <a:rPr lang="it-IT" b="1" dirty="0"/>
              <a:t>DELL’ASSOCIAZIONE RETE ITALIANA LCA</a:t>
            </a:r>
          </a:p>
          <a:p>
            <a:pPr algn="ctr"/>
            <a:r>
              <a:rPr lang="it-IT" sz="1400" dirty="0"/>
              <a:t>Reggio Calabria</a:t>
            </a:r>
          </a:p>
          <a:p>
            <a:pPr algn="ctr"/>
            <a:r>
              <a:rPr lang="it-IT" sz="1400" dirty="0"/>
              <a:t>22-24 settembre 2021</a:t>
            </a:r>
            <a:endParaRPr lang="en-US" sz="1400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EBECE16A-E043-40A9-A334-D04C0A29F6F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687" y="6114323"/>
            <a:ext cx="728727" cy="52998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1F1932E0-467D-4199-9003-7C3367D16F7D}"/>
              </a:ext>
            </a:extLst>
          </p:cNvPr>
          <p:cNvSpPr txBox="1"/>
          <p:nvPr userDrawn="1"/>
        </p:nvSpPr>
        <p:spPr>
          <a:xfrm>
            <a:off x="7913605" y="5773343"/>
            <a:ext cx="1236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Con lo sponsor di</a:t>
            </a:r>
            <a:endParaRPr lang="en-US" sz="12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0431892-C829-45FD-9BD2-35B68865CB16}"/>
              </a:ext>
            </a:extLst>
          </p:cNvPr>
          <p:cNvCxnSpPr/>
          <p:nvPr userDrawn="1"/>
        </p:nvCxnSpPr>
        <p:spPr>
          <a:xfrm>
            <a:off x="7991130" y="6035589"/>
            <a:ext cx="0" cy="690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55C188C5-5E6C-499B-8A28-A37CDDD76E26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6151438" y="6008259"/>
            <a:ext cx="1703769" cy="659056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8D3D103-4943-41D2-A3D8-3125AB0646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9958"/>
            <a:ext cx="3521075" cy="125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381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/>
          <a:lstStyle/>
          <a:p>
            <a:fld id="{FDE40923-1DAE-4746-B101-BC1CF4D7E9EE}" type="datetime1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e cognome presentatore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8B5FC-CE42-45DF-B2F1-1A165480BF1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8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/>
          <a:lstStyle/>
          <a:p>
            <a:fld id="{14FA17EC-80CE-4C32-B213-6F46DB542852}" type="datetime1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e cognome presentatore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8B5FC-CE42-45DF-B2F1-1A165480BF19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155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464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/>
          <a:lstStyle/>
          <a:p>
            <a:fld id="{D84101F6-03CA-4DC3-835B-1BB9DB660009}" type="datetime1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e cognome presentatore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8B5FC-CE42-45DF-B2F1-1A165480BF1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91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/>
          <a:lstStyle/>
          <a:p>
            <a:fld id="{3CED2F8F-8959-43F0-B034-CA51F2E82DF2}" type="datetime1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e cognome presentatore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8B5FC-CE42-45DF-B2F1-1A165480BF1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1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/>
          <a:lstStyle/>
          <a:p>
            <a:fld id="{921BC2DF-5602-4CAF-9134-4C58D268F117}" type="datetime1">
              <a:rPr lang="en-US" smtClean="0"/>
              <a:t>10/6/2021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e cognome presentatore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8B5FC-CE42-45DF-B2F1-1A165480BF1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3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building, window&#10;&#10;Description automatically generated">
            <a:extLst>
              <a:ext uri="{FF2B5EF4-FFF2-40B4-BE49-F238E27FC236}">
                <a16:creationId xmlns:a16="http://schemas.microsoft.com/office/drawing/2014/main" id="{7619AF2B-6A78-4857-9BF4-95AF77111F1F}"/>
              </a:ext>
            </a:extLst>
          </p:cNvPr>
          <p:cNvPicPr/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982"/>
          <a:stretch/>
        </p:blipFill>
        <p:spPr>
          <a:xfrm rot="10800000">
            <a:off x="-203201" y="0"/>
            <a:ext cx="3606795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912101" y="4229100"/>
            <a:ext cx="3898897" cy="2349501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 dirty="0"/>
              <a:t>Contatti (mail, telefono, ecc.)</a:t>
            </a:r>
            <a:endParaRPr lang="en-US" dirty="0"/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 flipV="1">
            <a:off x="7784985" y="3073400"/>
            <a:ext cx="0" cy="350520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F03B464-17C2-438A-820D-54868D2558A2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460" y="494661"/>
            <a:ext cx="2542540" cy="469265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05361388-96D4-4B67-BA6E-5F476B7C78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66900" y="3713731"/>
            <a:ext cx="5671942" cy="1463040"/>
          </a:xfrm>
        </p:spPr>
        <p:txBody>
          <a:bodyPr anchor="ctr">
            <a:noAutofit/>
          </a:bodyPr>
          <a:lstStyle>
            <a:lvl1pPr algn="r">
              <a:defRPr sz="6000" spc="200" baseline="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Grazie</a:t>
            </a:r>
            <a:r>
              <a:rPr lang="en-US" dirty="0"/>
              <a:t> per </a:t>
            </a:r>
            <a:r>
              <a:rPr lang="en-US" dirty="0" err="1"/>
              <a:t>l’attenzione</a:t>
            </a:r>
            <a:r>
              <a:rPr lang="en-US" dirty="0"/>
              <a:t>!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7D0F326-A896-4AC2-965D-7143C76A859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12107" y="2696166"/>
            <a:ext cx="3898891" cy="9144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1800" b="1" cap="all" baseline="0" smtClean="0">
                <a:solidFill>
                  <a:schemeClr val="accent6"/>
                </a:solidFill>
              </a:defRPr>
            </a:lvl1pPr>
            <a:lvl2pPr>
              <a:defRPr lang="en-US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dirty="0"/>
              <a:t>Nome relatore</a:t>
            </a:r>
            <a:endParaRPr lang="en-US" dirty="0"/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AFB9E701-4022-44FF-9EF4-A6E6748911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12102" y="3713731"/>
            <a:ext cx="3898891" cy="46926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1600" b="1" cap="all" baseline="0" smtClean="0">
                <a:solidFill>
                  <a:schemeClr val="tx1"/>
                </a:solidFill>
              </a:defRPr>
            </a:lvl1pPr>
            <a:lvl2pPr>
              <a:defRPr lang="en-US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dirty="0"/>
              <a:t>Contatti</a:t>
            </a:r>
            <a:endParaRPr lang="en-US" dirty="0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2FCCAED6-1C5D-4A2E-BCAA-6C5CA4B833C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Nome e cognome presentatore</a:t>
            </a:r>
            <a:endParaRPr lang="en-US" dirty="0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D325E6A4-8029-4EE9-83EE-C427187C40F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8A8B5FC-CE42-45DF-B2F1-1A165480BF1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C5FA4D4-E5BD-47A0-B5F5-3A7C5D89BF0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5228" y="129088"/>
            <a:ext cx="3372580" cy="120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504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/>
          <a:lstStyle/>
          <a:p>
            <a:fld id="{A644BB29-9AD5-463F-B1F4-B70F17566AEE}" type="datetime1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e cognome presentatore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8B5FC-CE42-45DF-B2F1-1A165480BF1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4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/>
          <a:lstStyle/>
          <a:p>
            <a:fld id="{C4C2C3D5-634F-4C7D-B3E4-FEE923E216A9}" type="datetime1">
              <a:rPr lang="en-US" smtClean="0"/>
              <a:t>10/6/2021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e cognome presentatore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8B5FC-CE42-45DF-B2F1-1A165480BF1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e cognome presentatore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8B5FC-CE42-45DF-B2F1-1A165480BF1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1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/>
          <a:lstStyle/>
          <a:p>
            <a:fld id="{C61100CC-0130-4727-A756-41C8F3D65116}" type="datetime1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e cognome presentatore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8B5FC-CE42-45DF-B2F1-1A165480BF19}" type="slidenum">
              <a:rPr lang="en-US" smtClean="0"/>
              <a:t>‹N›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392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it-IT"/>
              <a:t>Nome e cognome presentatore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accent6"/>
                </a:solidFill>
                <a:latin typeface="+mj-lt"/>
              </a:defRPr>
            </a:lvl1pPr>
          </a:lstStyle>
          <a:p>
            <a:fld id="{08A8B5FC-CE42-45DF-B2F1-1A165480BF19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AC173E9-A0AC-4829-B91D-BB28DADA3064}"/>
              </a:ext>
            </a:extLst>
          </p:cNvPr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07257"/>
            <a:ext cx="1981200" cy="368939"/>
          </a:xfrm>
          <a:prstGeom prst="rect">
            <a:avLst/>
          </a:prstGeom>
        </p:spPr>
      </p:pic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768F7757-8FBB-4D28-84CE-0F5495FEB6A9}"/>
              </a:ext>
            </a:extLst>
          </p:cNvPr>
          <p:cNvSpPr txBox="1">
            <a:spLocks/>
          </p:cNvSpPr>
          <p:nvPr userDrawn="1"/>
        </p:nvSpPr>
        <p:spPr>
          <a:xfrm>
            <a:off x="194541" y="6470704"/>
            <a:ext cx="5901459" cy="2743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000" cap="all" baseline="0" dirty="0">
                <a:latin typeface="Tw Cen MT Condensed (Headings)"/>
              </a:rPr>
              <a:t>X Convegno dell'Associazione Rete Italiana LCA</a:t>
            </a:r>
            <a:endParaRPr lang="en-US" sz="1000" cap="all" baseline="0" dirty="0">
              <a:latin typeface="Tw Cen MT Condensed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40317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2" r:id="rId3"/>
    <p:sldLayoutId id="2147483703" r:id="rId4"/>
    <p:sldLayoutId id="2147483699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684" r:id="rId12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12" Type="http://schemas.openxmlformats.org/officeDocument/2006/relationships/image" Target="../media/image25.svg"/><Relationship Id="rId17" Type="http://schemas.openxmlformats.org/officeDocument/2006/relationships/image" Target="../media/image30.svg"/><Relationship Id="rId2" Type="http://schemas.openxmlformats.org/officeDocument/2006/relationships/image" Target="../media/image15.jpe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11" Type="http://schemas.openxmlformats.org/officeDocument/2006/relationships/image" Target="../media/image20.png"/><Relationship Id="rId5" Type="http://schemas.openxmlformats.org/officeDocument/2006/relationships/image" Target="../media/image17.png"/><Relationship Id="rId15" Type="http://schemas.openxmlformats.org/officeDocument/2006/relationships/image" Target="../media/image28.sv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19.png"/><Relationship Id="rId1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C8C7381B-14CA-4718-A584-7656B672E3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Life Cycle Assessment applied to Carbon Dioxide Removal processes: a literature review</a:t>
            </a:r>
          </a:p>
        </p:txBody>
      </p:sp>
      <p:sp>
        <p:nvSpPr>
          <p:cNvPr id="18" name="Subtitle 17">
            <a:extLst>
              <a:ext uri="{FF2B5EF4-FFF2-40B4-BE49-F238E27FC236}">
                <a16:creationId xmlns:a16="http://schemas.microsoft.com/office/drawing/2014/main" id="{297A0188-907F-42C7-88AC-33459BD91F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Francesco Pietro Campo</a:t>
            </a:r>
            <a:r>
              <a:rPr lang="it-IT" sz="1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1*</a:t>
            </a: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Lucia Rigamonti</a:t>
            </a:r>
            <a:r>
              <a:rPr lang="it-IT" sz="1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endParaRPr lang="it-IT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22470A8-344C-4305-9FD0-94A3BEBBF47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596163" y="4456097"/>
            <a:ext cx="6263454" cy="1217735"/>
          </a:xfrm>
        </p:spPr>
        <p:txBody>
          <a:bodyPr>
            <a:normAutofit/>
          </a:bodyPr>
          <a:lstStyle/>
          <a:p>
            <a:r>
              <a:rPr lang="en-US" sz="1600" baseline="30000" dirty="0"/>
              <a:t>1</a:t>
            </a:r>
            <a:r>
              <a:rPr lang="en-US" sz="1600" dirty="0"/>
              <a:t> </a:t>
            </a:r>
            <a:r>
              <a:rPr lang="it-IT" sz="1600" dirty="0"/>
              <a:t>Politecnico di Milano, Dipartimento di Ingegneria Civile e Ambientale</a:t>
            </a:r>
          </a:p>
          <a:p>
            <a:r>
              <a:rPr lang="it-IT" sz="1600" dirty="0"/>
              <a:t>*francescopietro.campo@polimi.it</a:t>
            </a:r>
          </a:p>
          <a:p>
            <a:endParaRPr lang="en-US" sz="1600" dirty="0"/>
          </a:p>
        </p:txBody>
      </p:sp>
      <p:pic>
        <p:nvPicPr>
          <p:cNvPr id="10" name="Segnaposto immagine 9">
            <a:extLst>
              <a:ext uri="{FF2B5EF4-FFF2-40B4-BE49-F238E27FC236}">
                <a16:creationId xmlns:a16="http://schemas.microsoft.com/office/drawing/2014/main" id="{7F925F69-0565-4FEF-B9E9-8961C70C6729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8" b="11238"/>
          <a:stretch>
            <a:fillRect/>
          </a:stretch>
        </p:blipFill>
        <p:spPr/>
      </p:pic>
      <p:pic>
        <p:nvPicPr>
          <p:cNvPr id="15" name="Segnaposto immagine 14">
            <a:extLst>
              <a:ext uri="{FF2B5EF4-FFF2-40B4-BE49-F238E27FC236}">
                <a16:creationId xmlns:a16="http://schemas.microsoft.com/office/drawing/2014/main" id="{A38F5C18-80FA-41CB-BC66-E9519A350BE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" b="17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39983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614A6F-8D9A-4E6F-B71F-7C908F52B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Carbon dioxide removal (CDR) processes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F9C602E-37CA-4771-BD60-A981D969A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7109A15-2839-42F0-ADE4-4E945E20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Francesco </a:t>
            </a:r>
            <a:r>
              <a:rPr lang="it-IT" dirty="0" err="1"/>
              <a:t>pietro</a:t>
            </a:r>
            <a:r>
              <a:rPr lang="it-IT" dirty="0"/>
              <a:t> campo</a:t>
            </a:r>
            <a:endParaRPr lang="en-US" dirty="0"/>
          </a:p>
        </p:txBody>
      </p:sp>
      <p:pic>
        <p:nvPicPr>
          <p:cNvPr id="12" name="Immagine 2">
            <a:extLst>
              <a:ext uri="{FF2B5EF4-FFF2-40B4-BE49-F238E27FC236}">
                <a16:creationId xmlns:a16="http://schemas.microsoft.com/office/drawing/2014/main" id="{04722CCF-1C83-4934-9B85-20D230A1CE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24" y="2084832"/>
            <a:ext cx="5083227" cy="374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tangolo 2">
            <a:extLst>
              <a:ext uri="{FF2B5EF4-FFF2-40B4-BE49-F238E27FC236}">
                <a16:creationId xmlns:a16="http://schemas.microsoft.com/office/drawing/2014/main" id="{DC13E526-99A8-460B-BC0A-2DA17DFF6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84" y="5766375"/>
            <a:ext cx="4644507" cy="319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477" dirty="0">
                <a:latin typeface="+mn-lt"/>
              </a:rPr>
              <a:t>Source: </a:t>
            </a:r>
            <a:r>
              <a:rPr lang="en-GB" altLang="en-US" sz="1477" dirty="0" err="1">
                <a:latin typeface="+mn-lt"/>
              </a:rPr>
              <a:t>Rockstrom</a:t>
            </a:r>
            <a:r>
              <a:rPr lang="en-GB" altLang="en-US" sz="1477" dirty="0">
                <a:latin typeface="+mn-lt"/>
              </a:rPr>
              <a:t> et al., 2017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5A8FE87-0098-4B31-AA05-E06654F9B0BC}"/>
              </a:ext>
            </a:extLst>
          </p:cNvPr>
          <p:cNvSpPr txBox="1"/>
          <p:nvPr/>
        </p:nvSpPr>
        <p:spPr>
          <a:xfrm>
            <a:off x="3610480" y="4378833"/>
            <a:ext cx="2464904" cy="147732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5 GtCO</a:t>
            </a:r>
            <a:r>
              <a:rPr lang="en-GB" b="1" baseline="-25000" dirty="0">
                <a:solidFill>
                  <a:srgbClr val="0070C0"/>
                </a:solidFill>
              </a:rPr>
              <a:t>2</a:t>
            </a:r>
            <a:r>
              <a:rPr lang="en-GB" b="1" dirty="0">
                <a:solidFill>
                  <a:srgbClr val="0070C0"/>
                </a:solidFill>
              </a:rPr>
              <a:t>/year to be removed by 2050 according to Paris Agreement temperature goal</a:t>
            </a:r>
          </a:p>
        </p:txBody>
      </p:sp>
      <p:cxnSp>
        <p:nvCxnSpPr>
          <p:cNvPr id="22" name="Connettore a gomito 21">
            <a:extLst>
              <a:ext uri="{FF2B5EF4-FFF2-40B4-BE49-F238E27FC236}">
                <a16:creationId xmlns:a16="http://schemas.microsoft.com/office/drawing/2014/main" id="{5ED057E4-4844-430C-8016-DD8936936E89}"/>
              </a:ext>
            </a:extLst>
          </p:cNvPr>
          <p:cNvCxnSpPr>
            <a:cxnSpLocks/>
            <a:stCxn id="3" idx="3"/>
            <a:endCxn id="25" idx="0"/>
          </p:cNvCxnSpPr>
          <p:nvPr/>
        </p:nvCxnSpPr>
        <p:spPr>
          <a:xfrm flipV="1">
            <a:off x="6075384" y="1951672"/>
            <a:ext cx="3115608" cy="3165825"/>
          </a:xfrm>
          <a:prstGeom prst="bentConnector4">
            <a:avLst>
              <a:gd name="adj1" fmla="val 7797"/>
              <a:gd name="adj2" fmla="val 107221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EEC51EEE-EB0D-4FAB-B427-2F7B36653976}"/>
              </a:ext>
            </a:extLst>
          </p:cNvPr>
          <p:cNvSpPr txBox="1"/>
          <p:nvPr/>
        </p:nvSpPr>
        <p:spPr>
          <a:xfrm>
            <a:off x="6561208" y="1951672"/>
            <a:ext cx="5259567" cy="452431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CDR processes under study:</a:t>
            </a:r>
          </a:p>
          <a:p>
            <a:r>
              <a:rPr lang="en-GB" dirty="0"/>
              <a:t>Afforestation; Biochar; Soil Carbon Sequestration;</a:t>
            </a:r>
          </a:p>
          <a:p>
            <a:r>
              <a:rPr lang="en-GB" b="1" dirty="0"/>
              <a:t>Bio-Energy with Carbon Capture and Storage (BECCS)</a:t>
            </a:r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r>
              <a:rPr lang="en-GB" b="1" dirty="0"/>
              <a:t>Direct Air Capture and Carbon Storage (DACCS)</a:t>
            </a:r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r>
              <a:rPr lang="en-GB" b="1" dirty="0"/>
              <a:t>Enhanced Weathering (EW)</a:t>
            </a:r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</p:txBody>
      </p:sp>
      <p:pic>
        <p:nvPicPr>
          <p:cNvPr id="31" name="Elemento grafico 30" descr="Albero caducifoglio con riempimento a tinta unita">
            <a:extLst>
              <a:ext uri="{FF2B5EF4-FFF2-40B4-BE49-F238E27FC236}">
                <a16:creationId xmlns:a16="http://schemas.microsoft.com/office/drawing/2014/main" id="{B7C536AC-138C-4BC6-A374-59750B92362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661787" y="3171589"/>
            <a:ext cx="559398" cy="559398"/>
          </a:xfrm>
          <a:prstGeom prst="rect">
            <a:avLst/>
          </a:prstGeom>
        </p:spPr>
      </p:pic>
      <p:pic>
        <p:nvPicPr>
          <p:cNvPr id="33" name="Elemento grafico 32" descr="Abete con riempimento a tinta unita">
            <a:extLst>
              <a:ext uri="{FF2B5EF4-FFF2-40B4-BE49-F238E27FC236}">
                <a16:creationId xmlns:a16="http://schemas.microsoft.com/office/drawing/2014/main" id="{4F5F263B-842F-4EEB-9AF1-342E832684CB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009241" y="2952133"/>
            <a:ext cx="559399" cy="559399"/>
          </a:xfrm>
          <a:prstGeom prst="rect">
            <a:avLst/>
          </a:prstGeom>
        </p:spPr>
      </p:pic>
      <p:pic>
        <p:nvPicPr>
          <p:cNvPr id="38" name="Elemento grafico 37" descr="Ceppo con riempimento a tinta unita">
            <a:extLst>
              <a:ext uri="{FF2B5EF4-FFF2-40B4-BE49-F238E27FC236}">
                <a16:creationId xmlns:a16="http://schemas.microsoft.com/office/drawing/2014/main" id="{3A302C5F-704B-4916-BC00-4D9D429AEF1B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7321764" y="3416854"/>
            <a:ext cx="408812" cy="408812"/>
          </a:xfrm>
          <a:prstGeom prst="rect">
            <a:avLst/>
          </a:prstGeom>
        </p:spPr>
      </p:pic>
      <p:pic>
        <p:nvPicPr>
          <p:cNvPr id="40" name="Elemento grafico 39" descr="Fabbrica con riempimento a tinta unita">
            <a:extLst>
              <a:ext uri="{FF2B5EF4-FFF2-40B4-BE49-F238E27FC236}">
                <a16:creationId xmlns:a16="http://schemas.microsoft.com/office/drawing/2014/main" id="{4D1A0673-652E-4226-833B-449579D734C5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8340740" y="2875863"/>
            <a:ext cx="914400" cy="914400"/>
          </a:xfrm>
          <a:prstGeom prst="rect">
            <a:avLst/>
          </a:prstGeom>
        </p:spPr>
      </p:pic>
      <p:pic>
        <p:nvPicPr>
          <p:cNvPr id="44" name="Elemento grafico 43" descr="Fulmine contorno">
            <a:extLst>
              <a:ext uri="{FF2B5EF4-FFF2-40B4-BE49-F238E27FC236}">
                <a16:creationId xmlns:a16="http://schemas.microsoft.com/office/drawing/2014/main" id="{21FFCA61-B1BA-427A-8FA9-CA1F55ED1FBA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9413381" y="3256229"/>
            <a:ext cx="582885" cy="582885"/>
          </a:xfrm>
          <a:prstGeom prst="rect">
            <a:avLst/>
          </a:prstGeom>
        </p:spPr>
      </p:pic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BA9EC048-1742-42AD-9960-D3A9CC000784}"/>
              </a:ext>
            </a:extLst>
          </p:cNvPr>
          <p:cNvSpPr txBox="1"/>
          <p:nvPr/>
        </p:nvSpPr>
        <p:spPr>
          <a:xfrm>
            <a:off x="10487461" y="2952133"/>
            <a:ext cx="907203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chemeClr val="bg1"/>
                </a:solidFill>
              </a:rPr>
              <a:t>CO</a:t>
            </a:r>
            <a:r>
              <a:rPr lang="en-GB" baseline="-25000">
                <a:solidFill>
                  <a:schemeClr val="bg1"/>
                </a:solidFill>
              </a:rPr>
              <a:t>2</a:t>
            </a:r>
            <a:r>
              <a:rPr lang="en-GB">
                <a:solidFill>
                  <a:schemeClr val="bg1"/>
                </a:solidFill>
              </a:rPr>
              <a:t> storage</a:t>
            </a:r>
          </a:p>
        </p:txBody>
      </p: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5577929A-7649-4526-B54C-7DD5CFB81F42}"/>
              </a:ext>
            </a:extLst>
          </p:cNvPr>
          <p:cNvCxnSpPr>
            <a:cxnSpLocks/>
            <a:endCxn id="40" idx="1"/>
          </p:cNvCxnSpPr>
          <p:nvPr/>
        </p:nvCxnSpPr>
        <p:spPr>
          <a:xfrm>
            <a:off x="7832035" y="3333063"/>
            <a:ext cx="50870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>
            <a:extLst>
              <a:ext uri="{FF2B5EF4-FFF2-40B4-BE49-F238E27FC236}">
                <a16:creationId xmlns:a16="http://schemas.microsoft.com/office/drawing/2014/main" id="{CA69BDA2-FCB2-48DB-BDE6-25FDADDEB3BD}"/>
              </a:ext>
            </a:extLst>
          </p:cNvPr>
          <p:cNvCxnSpPr>
            <a:cxnSpLocks/>
          </p:cNvCxnSpPr>
          <p:nvPr/>
        </p:nvCxnSpPr>
        <p:spPr>
          <a:xfrm flipV="1">
            <a:off x="9190992" y="3538036"/>
            <a:ext cx="34094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>
            <a:extLst>
              <a:ext uri="{FF2B5EF4-FFF2-40B4-BE49-F238E27FC236}">
                <a16:creationId xmlns:a16="http://schemas.microsoft.com/office/drawing/2014/main" id="{47FF66BD-324A-4D96-AB3A-2C35427AE523}"/>
              </a:ext>
            </a:extLst>
          </p:cNvPr>
          <p:cNvCxnSpPr>
            <a:cxnSpLocks/>
          </p:cNvCxnSpPr>
          <p:nvPr/>
        </p:nvCxnSpPr>
        <p:spPr>
          <a:xfrm>
            <a:off x="9144094" y="3114260"/>
            <a:ext cx="1373015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Nuvola 66">
            <a:extLst>
              <a:ext uri="{FF2B5EF4-FFF2-40B4-BE49-F238E27FC236}">
                <a16:creationId xmlns:a16="http://schemas.microsoft.com/office/drawing/2014/main" id="{0E0C3CBE-20E7-4765-82E1-8D2F8125BFA2}"/>
              </a:ext>
            </a:extLst>
          </p:cNvPr>
          <p:cNvSpPr/>
          <p:nvPr/>
        </p:nvSpPr>
        <p:spPr>
          <a:xfrm>
            <a:off x="6561207" y="4210356"/>
            <a:ext cx="2000308" cy="806291"/>
          </a:xfrm>
          <a:prstGeom prst="cloud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Air</a:t>
            </a:r>
          </a:p>
          <a:p>
            <a:pPr algn="ctr"/>
            <a:r>
              <a:rPr lang="it-IT" sz="1200" dirty="0"/>
              <a:t>(N</a:t>
            </a:r>
            <a:r>
              <a:rPr lang="it-IT" sz="1200" baseline="-25000" dirty="0"/>
              <a:t>2</a:t>
            </a:r>
            <a:r>
              <a:rPr lang="it-IT" sz="1200" dirty="0"/>
              <a:t>, O</a:t>
            </a:r>
            <a:r>
              <a:rPr lang="it-IT" sz="1200" baseline="-25000" dirty="0"/>
              <a:t>2</a:t>
            </a:r>
            <a:r>
              <a:rPr lang="it-IT" sz="1200" dirty="0"/>
              <a:t>,  CO</a:t>
            </a:r>
            <a:r>
              <a:rPr lang="it-IT" sz="1200" baseline="-25000" dirty="0"/>
              <a:t>2</a:t>
            </a:r>
            <a:r>
              <a:rPr lang="it-IT" sz="1200" dirty="0"/>
              <a:t>…)</a:t>
            </a:r>
          </a:p>
        </p:txBody>
      </p:sp>
      <p:cxnSp>
        <p:nvCxnSpPr>
          <p:cNvPr id="69" name="Connettore 2 68">
            <a:extLst>
              <a:ext uri="{FF2B5EF4-FFF2-40B4-BE49-F238E27FC236}">
                <a16:creationId xmlns:a16="http://schemas.microsoft.com/office/drawing/2014/main" id="{D25C6E2D-6A11-4067-B105-6739D3D979B1}"/>
              </a:ext>
            </a:extLst>
          </p:cNvPr>
          <p:cNvCxnSpPr>
            <a:cxnSpLocks/>
          </p:cNvCxnSpPr>
          <p:nvPr/>
        </p:nvCxnSpPr>
        <p:spPr>
          <a:xfrm>
            <a:off x="8351427" y="4606100"/>
            <a:ext cx="50870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Immagine 73">
            <a:extLst>
              <a:ext uri="{FF2B5EF4-FFF2-40B4-BE49-F238E27FC236}">
                <a16:creationId xmlns:a16="http://schemas.microsoft.com/office/drawing/2014/main" id="{FC84C6C9-9098-40B8-8F0D-A2BFD95587D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48370" t="53569" r="36592" b="26162"/>
          <a:stretch/>
        </p:blipFill>
        <p:spPr>
          <a:xfrm>
            <a:off x="8927574" y="4258051"/>
            <a:ext cx="1001030" cy="758596"/>
          </a:xfrm>
          <a:prstGeom prst="rect">
            <a:avLst/>
          </a:prstGeom>
        </p:spPr>
      </p:pic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BB3FD7B2-4AE1-4B41-9B46-35F9385FB094}"/>
              </a:ext>
            </a:extLst>
          </p:cNvPr>
          <p:cNvSpPr txBox="1"/>
          <p:nvPr/>
        </p:nvSpPr>
        <p:spPr>
          <a:xfrm>
            <a:off x="10547513" y="4314184"/>
            <a:ext cx="907203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CO</a:t>
            </a:r>
            <a:r>
              <a:rPr lang="en-GB" baseline="-25000" dirty="0">
                <a:solidFill>
                  <a:schemeClr val="bg1"/>
                </a:solidFill>
              </a:rPr>
              <a:t>2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storage</a:t>
            </a:r>
          </a:p>
        </p:txBody>
      </p:sp>
      <p:cxnSp>
        <p:nvCxnSpPr>
          <p:cNvPr id="76" name="Connettore 2 75">
            <a:extLst>
              <a:ext uri="{FF2B5EF4-FFF2-40B4-BE49-F238E27FC236}">
                <a16:creationId xmlns:a16="http://schemas.microsoft.com/office/drawing/2014/main" id="{B1B5DDB2-EC1F-47D4-9A41-D761BC9E439D}"/>
              </a:ext>
            </a:extLst>
          </p:cNvPr>
          <p:cNvCxnSpPr>
            <a:cxnSpLocks/>
            <a:endCxn id="75" idx="1"/>
          </p:cNvCxnSpPr>
          <p:nvPr/>
        </p:nvCxnSpPr>
        <p:spPr>
          <a:xfrm flipV="1">
            <a:off x="9928603" y="4637350"/>
            <a:ext cx="61891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5" name="Elemento grafico 84" descr="Agricoltura contorno">
            <a:extLst>
              <a:ext uri="{FF2B5EF4-FFF2-40B4-BE49-F238E27FC236}">
                <a16:creationId xmlns:a16="http://schemas.microsoft.com/office/drawing/2014/main" id="{7E7C8BCC-ADC3-4652-B9EF-0228FAE72C39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8953964" y="5412391"/>
            <a:ext cx="914400" cy="914400"/>
          </a:xfrm>
          <a:prstGeom prst="rect">
            <a:avLst/>
          </a:prstGeom>
        </p:spPr>
      </p:pic>
      <p:pic>
        <p:nvPicPr>
          <p:cNvPr id="87" name="Elemento grafico 86" descr="Saluto con riempimento a tinta unita">
            <a:extLst>
              <a:ext uri="{FF2B5EF4-FFF2-40B4-BE49-F238E27FC236}">
                <a16:creationId xmlns:a16="http://schemas.microsoft.com/office/drawing/2014/main" id="{DB4D4C70-C3C6-4526-8F59-60CAAB63AB3A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10487461" y="5431817"/>
            <a:ext cx="914400" cy="914400"/>
          </a:xfrm>
          <a:prstGeom prst="rect">
            <a:avLst/>
          </a:prstGeom>
        </p:spPr>
      </p:pic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FFAE667C-47AD-413F-8F4B-47D3BCC9AC6C}"/>
              </a:ext>
            </a:extLst>
          </p:cNvPr>
          <p:cNvSpPr txBox="1"/>
          <p:nvPr/>
        </p:nvSpPr>
        <p:spPr>
          <a:xfrm>
            <a:off x="6603883" y="5645591"/>
            <a:ext cx="1844573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chemeClr val="bg1"/>
                </a:solidFill>
              </a:rPr>
              <a:t>Basaltic  rocks;</a:t>
            </a:r>
          </a:p>
          <a:p>
            <a:pPr algn="ctr"/>
            <a:r>
              <a:rPr lang="en-GB">
                <a:solidFill>
                  <a:schemeClr val="bg1"/>
                </a:solidFill>
              </a:rPr>
              <a:t>Calcium material</a:t>
            </a:r>
          </a:p>
        </p:txBody>
      </p:sp>
      <p:cxnSp>
        <p:nvCxnSpPr>
          <p:cNvPr id="89" name="Connettore 2 88">
            <a:extLst>
              <a:ext uri="{FF2B5EF4-FFF2-40B4-BE49-F238E27FC236}">
                <a16:creationId xmlns:a16="http://schemas.microsoft.com/office/drawing/2014/main" id="{1A2769C4-8F59-4322-9E99-45E71EF12006}"/>
              </a:ext>
            </a:extLst>
          </p:cNvPr>
          <p:cNvCxnSpPr>
            <a:cxnSpLocks/>
          </p:cNvCxnSpPr>
          <p:nvPr/>
        </p:nvCxnSpPr>
        <p:spPr>
          <a:xfrm>
            <a:off x="8404435" y="5968756"/>
            <a:ext cx="50870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2 89">
            <a:extLst>
              <a:ext uri="{FF2B5EF4-FFF2-40B4-BE49-F238E27FC236}">
                <a16:creationId xmlns:a16="http://schemas.microsoft.com/office/drawing/2014/main" id="{2B39025D-B225-403B-A654-8118F5D33A46}"/>
              </a:ext>
            </a:extLst>
          </p:cNvPr>
          <p:cNvCxnSpPr>
            <a:cxnSpLocks/>
          </p:cNvCxnSpPr>
          <p:nvPr/>
        </p:nvCxnSpPr>
        <p:spPr>
          <a:xfrm>
            <a:off x="9978756" y="5968756"/>
            <a:ext cx="50870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ttangolo 91">
            <a:extLst>
              <a:ext uri="{FF2B5EF4-FFF2-40B4-BE49-F238E27FC236}">
                <a16:creationId xmlns:a16="http://schemas.microsoft.com/office/drawing/2014/main" id="{B4B9BEC3-CE0A-4F76-9BE1-11547B333031}"/>
              </a:ext>
            </a:extLst>
          </p:cNvPr>
          <p:cNvSpPr/>
          <p:nvPr/>
        </p:nvSpPr>
        <p:spPr>
          <a:xfrm>
            <a:off x="6562782" y="2544418"/>
            <a:ext cx="5249793" cy="13306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3" name="Rettangolo 92">
            <a:extLst>
              <a:ext uri="{FF2B5EF4-FFF2-40B4-BE49-F238E27FC236}">
                <a16:creationId xmlns:a16="http://schemas.microsoft.com/office/drawing/2014/main" id="{C5471171-1804-4B50-AC34-2903902230EA}"/>
              </a:ext>
            </a:extLst>
          </p:cNvPr>
          <p:cNvSpPr/>
          <p:nvPr/>
        </p:nvSpPr>
        <p:spPr>
          <a:xfrm>
            <a:off x="6562782" y="3861483"/>
            <a:ext cx="5249793" cy="13306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4" name="Rettangolo 93">
            <a:extLst>
              <a:ext uri="{FF2B5EF4-FFF2-40B4-BE49-F238E27FC236}">
                <a16:creationId xmlns:a16="http://schemas.microsoft.com/office/drawing/2014/main" id="{8EA7C231-5724-4813-9A43-5CD302D4F854}"/>
              </a:ext>
            </a:extLst>
          </p:cNvPr>
          <p:cNvSpPr/>
          <p:nvPr/>
        </p:nvSpPr>
        <p:spPr>
          <a:xfrm>
            <a:off x="6562782" y="5161723"/>
            <a:ext cx="5249793" cy="133063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16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55" grpId="0" animBg="1"/>
      <p:bldP spid="67" grpId="0" animBg="1"/>
      <p:bldP spid="75" grpId="0" animBg="1"/>
      <p:bldP spid="88" grpId="0" animBg="1"/>
      <p:bldP spid="92" grpId="0" animBg="1"/>
      <p:bldP spid="93" grpId="0" animBg="1"/>
      <p:bldP spid="9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45099BDC-C4A9-4B5F-A3BD-0939AFD8C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review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44CDECB-A28E-4687-9D26-435AC0841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75ED822-11F3-4EDD-9384-594344E66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Francesco </a:t>
            </a:r>
            <a:r>
              <a:rPr lang="it-IT" dirty="0" err="1"/>
              <a:t>pietro</a:t>
            </a:r>
            <a:r>
              <a:rPr lang="it-IT" dirty="0"/>
              <a:t> campo</a:t>
            </a:r>
            <a:endParaRPr lang="en-US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703727C-303E-4286-A877-B275B3916915}"/>
              </a:ext>
            </a:extLst>
          </p:cNvPr>
          <p:cNvSpPr txBox="1"/>
          <p:nvPr/>
        </p:nvSpPr>
        <p:spPr>
          <a:xfrm>
            <a:off x="770173" y="1959641"/>
            <a:ext cx="9360000" cy="4154984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Bibliographic database: Scopus</a:t>
            </a:r>
          </a:p>
          <a:p>
            <a:r>
              <a:rPr lang="en-GB" sz="2400" b="1" dirty="0"/>
              <a:t>Keywords: Life Cycle Assessment + CDR full name</a:t>
            </a:r>
          </a:p>
          <a:p>
            <a:endParaRPr lang="en-GB" sz="2400" b="1" dirty="0"/>
          </a:p>
          <a:p>
            <a:r>
              <a:rPr lang="en-GB" sz="2400" b="1" dirty="0"/>
              <a:t>2 </a:t>
            </a:r>
            <a:r>
              <a:rPr lang="en-GB" sz="2400" dirty="0"/>
              <a:t>Bio-Energy with Carbon Capture and Storage </a:t>
            </a:r>
            <a:r>
              <a:rPr lang="en-GB" sz="2400" b="1" dirty="0"/>
              <a:t>(BECCS)</a:t>
            </a:r>
          </a:p>
          <a:p>
            <a:r>
              <a:rPr lang="en-GB" sz="2400" b="1" dirty="0"/>
              <a:t>+ 2 </a:t>
            </a:r>
            <a:r>
              <a:rPr lang="en-GB" sz="2400" dirty="0"/>
              <a:t>Direct Air Capture and Carbon Storage </a:t>
            </a:r>
            <a:r>
              <a:rPr lang="en-GB" sz="2400" b="1" dirty="0"/>
              <a:t>(DACCS)</a:t>
            </a:r>
          </a:p>
          <a:p>
            <a:r>
              <a:rPr lang="en-GB" sz="2400" b="1" dirty="0"/>
              <a:t>+ 1 </a:t>
            </a:r>
            <a:r>
              <a:rPr lang="en-GB" sz="2400" dirty="0"/>
              <a:t>Enhanced Weathering </a:t>
            </a:r>
            <a:r>
              <a:rPr lang="en-GB" sz="2400" b="1" dirty="0"/>
              <a:t>(EW)</a:t>
            </a:r>
          </a:p>
          <a:p>
            <a:r>
              <a:rPr lang="en-GB" sz="2400" b="1" dirty="0"/>
              <a:t>= 5 assessed LCA</a:t>
            </a:r>
          </a:p>
          <a:p>
            <a:endParaRPr lang="en-GB" sz="2400" b="1" dirty="0"/>
          </a:p>
          <a:p>
            <a:r>
              <a:rPr lang="en-GB" sz="2400" b="1" dirty="0"/>
              <a:t>Common features:</a:t>
            </a:r>
          </a:p>
          <a:p>
            <a:r>
              <a:rPr lang="en-GB" sz="2400" dirty="0"/>
              <a:t>System boundaries including CO</a:t>
            </a:r>
            <a:r>
              <a:rPr lang="en-GB" sz="2400" baseline="-25000" dirty="0"/>
              <a:t>2</a:t>
            </a:r>
            <a:r>
              <a:rPr lang="en-GB" sz="2400" dirty="0"/>
              <a:t> storage</a:t>
            </a:r>
          </a:p>
          <a:p>
            <a:r>
              <a:rPr lang="en-GB" sz="2400" dirty="0"/>
              <a:t>LCIA method: GWP 100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1484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45099BDC-C4A9-4B5F-A3BD-0939AFD8C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44CDECB-A28E-4687-9D26-435AC0841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75ED822-11F3-4EDD-9384-594344E66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Francesco </a:t>
            </a:r>
            <a:r>
              <a:rPr lang="it-IT" dirty="0" err="1"/>
              <a:t>pietro</a:t>
            </a:r>
            <a:r>
              <a:rPr lang="it-IT" dirty="0"/>
              <a:t> campo</a:t>
            </a:r>
            <a:endParaRPr lang="en-US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4067C32-716F-4BCC-9908-1C2FC9762B7A}"/>
              </a:ext>
            </a:extLst>
          </p:cNvPr>
          <p:cNvSpPr txBox="1"/>
          <p:nvPr/>
        </p:nvSpPr>
        <p:spPr>
          <a:xfrm>
            <a:off x="759084" y="2304590"/>
            <a:ext cx="9360000" cy="224882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Functional Unit: 1 kg CO</a:t>
            </a:r>
            <a:r>
              <a:rPr lang="en-GB" sz="2400" baseline="-25000" dirty="0"/>
              <a:t>2</a:t>
            </a:r>
            <a:r>
              <a:rPr lang="en-GB" sz="2400" dirty="0"/>
              <a:t> removed </a:t>
            </a:r>
            <a:r>
              <a:rPr lang="en-GB" sz="2400" dirty="0">
                <a:sym typeface="Wingdings" panose="05000000000000000000" pitchFamily="2" charset="2"/>
              </a:rPr>
              <a:t> to assess CDR Efficiency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ym typeface="Wingdings" panose="05000000000000000000" pitchFamily="2" charset="2"/>
              </a:rPr>
              <a:t>System boundaries should include CO</a:t>
            </a:r>
            <a:r>
              <a:rPr lang="en-GB" sz="2400" baseline="-25000" dirty="0">
                <a:sym typeface="Wingdings" panose="05000000000000000000" pitchFamily="2" charset="2"/>
              </a:rPr>
              <a:t>2</a:t>
            </a:r>
            <a:r>
              <a:rPr lang="en-GB" sz="2400" dirty="0">
                <a:sym typeface="Wingdings" panose="05000000000000000000" pitchFamily="2" charset="2"/>
              </a:rPr>
              <a:t> storage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ym typeface="Wingdings" panose="05000000000000000000" pitchFamily="2" charset="2"/>
              </a:rPr>
              <a:t>BECCS, LCI including C loss due to land use change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ym typeface="Wingdings" panose="05000000000000000000" pitchFamily="2" charset="2"/>
              </a:rPr>
              <a:t>In addition to GW, other impact categories should be considered</a:t>
            </a:r>
          </a:p>
        </p:txBody>
      </p:sp>
    </p:spTree>
    <p:extLst>
      <p:ext uri="{BB962C8B-B14F-4D97-AF65-F5344CB8AC3E}">
        <p14:creationId xmlns:p14="http://schemas.microsoft.com/office/powerpoint/2010/main" val="356940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>
            <a:extLst>
              <a:ext uri="{FF2B5EF4-FFF2-40B4-BE49-F238E27FC236}">
                <a16:creationId xmlns:a16="http://schemas.microsoft.com/office/drawing/2014/main" id="{95423067-54BE-43F3-98F0-425BE0A240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12101" y="3713732"/>
            <a:ext cx="3898897" cy="2864870"/>
          </a:xfrm>
        </p:spPr>
        <p:txBody>
          <a:bodyPr/>
          <a:lstStyle/>
          <a:p>
            <a:r>
              <a:rPr lang="en-US" dirty="0"/>
              <a:t>francescopietro.campo@polimi.it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E93BF365-604E-4764-9C41-CB2A28820F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 per l’attenzione!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F8527E4-3811-4190-B2FB-CFA3CA01F5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Francesco Pietro campo</a:t>
            </a:r>
          </a:p>
        </p:txBody>
      </p:sp>
    </p:spTree>
    <p:extLst>
      <p:ext uri="{BB962C8B-B14F-4D97-AF65-F5344CB8AC3E}">
        <p14:creationId xmlns:p14="http://schemas.microsoft.com/office/powerpoint/2010/main" val="3926464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453</TotalTime>
  <Words>233</Words>
  <Application>Microsoft Office PowerPoint</Application>
  <PresentationFormat>Widescreen</PresentationFormat>
  <Paragraphs>53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4" baseType="lpstr">
      <vt:lpstr>Arial</vt:lpstr>
      <vt:lpstr>Calibri</vt:lpstr>
      <vt:lpstr>Times New Roman</vt:lpstr>
      <vt:lpstr>Tw Cen MT</vt:lpstr>
      <vt:lpstr>Tw Cen MT Condensed</vt:lpstr>
      <vt:lpstr>Tw Cen MT Condensed (Headings)</vt:lpstr>
      <vt:lpstr>Wingdings</vt:lpstr>
      <vt:lpstr>Wingdings 3</vt:lpstr>
      <vt:lpstr>Integral</vt:lpstr>
      <vt:lpstr>Life Cycle Assessment applied to Carbon Dioxide Removal processes: a literature review</vt:lpstr>
      <vt:lpstr>Carbon dioxide removal (CDR) processes</vt:lpstr>
      <vt:lpstr>Literature review</vt:lpstr>
      <vt:lpstr>Recommendations</vt:lpstr>
      <vt:lpstr>Grazie per l’attenzione!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Maria Gulotta</dc:creator>
  <cp:lastModifiedBy>Federica Carla Carollo</cp:lastModifiedBy>
  <cp:revision>26</cp:revision>
  <dcterms:created xsi:type="dcterms:W3CDTF">2021-06-09T13:08:50Z</dcterms:created>
  <dcterms:modified xsi:type="dcterms:W3CDTF">2021-10-06T15:03:34Z</dcterms:modified>
</cp:coreProperties>
</file>