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5" r:id="rId9"/>
    <p:sldId id="276" r:id="rId10"/>
    <p:sldId id="277" r:id="rId11"/>
    <p:sldId id="266" r:id="rId12"/>
    <p:sldId id="278" r:id="rId13"/>
    <p:sldId id="267" r:id="rId14"/>
    <p:sldId id="270" r:id="rId15"/>
    <p:sldId id="271" r:id="rId16"/>
    <p:sldId id="272" r:id="rId17"/>
    <p:sldId id="273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C21"/>
    <a:srgbClr val="B64825"/>
    <a:srgbClr val="FCBB4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8E630-CA06-AE40-81EC-D33156A2A6EB}" v="208" dt="2021-09-16T09:41:37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00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42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738197_polimi_it/Documents/LIFE%20CYCLE%20COSTING/LCC%20-%20INTERA%20FILIERA%20FINALE%20(18.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738197_polimi_it/Documents/DEMOLIZIONE%20LCC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738197_polimi_it/Documents/DEMOLIZIONE%20LC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738197_polimi_it/Documents/DEMOLIZIONE%20LC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738197_polimi_it/Documents/DEMOLIZIONE%20LC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738197_polimi_it/Documents/DEMOLIZIONE%20LC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738197_polimi_it/Documents/DEMOLIZIONE%20LC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der\Desktop\COMPARAZION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der\Desktop\COMPARAZION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der\Desktop\COMPARAZION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46434314595867E-2"/>
          <c:y val="0.10122940916953875"/>
          <c:w val="0.92122235360972637"/>
          <c:h val="0.89877059083046129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53-9944-A61D-977D9AF0D6EF}"/>
              </c:ext>
            </c:extLst>
          </c:dPt>
          <c:dPt>
            <c:idx val="1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53-9944-A61D-977D9AF0D6EF}"/>
              </c:ext>
            </c:extLst>
          </c:dPt>
          <c:dPt>
            <c:idx val="2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553-9944-A61D-977D9AF0D6EF}"/>
              </c:ext>
            </c:extLst>
          </c:dPt>
          <c:dLbls>
            <c:dLbl>
              <c:idx val="0"/>
              <c:layout>
                <c:manualLayout>
                  <c:x val="-5.015324486555961E-2"/>
                  <c:y val="-0.2903119718043919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Rifiuti inerti
</a:t>
                    </a:r>
                    <a:fld id="{07D42D50-033A-48CF-AA54-D8AE1972AF7B}" type="PERCENTAGE">
                      <a:rPr lang="en-US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472C4"/>
                  </a:solidFill>
                  <a:round/>
                </a:ln>
                <a:effectLst>
                  <a:outerShdw blurRad="50800" dist="38100" dir="2700000" algn="tl" rotWithShape="0">
                    <a:srgbClr val="4472C4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53-9944-A61D-977D9AF0D6EF}"/>
                </c:ext>
              </c:extLst>
            </c:dLbl>
            <c:dLbl>
              <c:idx val="1"/>
              <c:layout>
                <c:manualLayout>
                  <c:x val="-3.7724783082971988E-2"/>
                  <c:y val="1.53896462560022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Rifiuti organici o pericolosi
</a:t>
                    </a:r>
                    <a:fld id="{1307077B-F4BC-4655-A2BA-7FAAF5E1D055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472C4"/>
                  </a:solidFill>
                  <a:round/>
                </a:ln>
                <a:effectLst>
                  <a:outerShdw blurRad="50800" dist="38100" dir="2700000" algn="tl" rotWithShape="0">
                    <a:srgbClr val="4472C4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53-9944-A61D-977D9AF0D6EF}"/>
                </c:ext>
              </c:extLst>
            </c:dLbl>
            <c:dLbl>
              <c:idx val="2"/>
              <c:layout>
                <c:manualLayout>
                  <c:x val="4.9471931523325234E-2"/>
                  <c:y val="1.277670550769648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Metalli
</a:t>
                    </a:r>
                    <a:fld id="{C65ECDCD-837C-424F-899D-E246B2CBE4E5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472C4"/>
                  </a:solidFill>
                  <a:round/>
                </a:ln>
                <a:effectLst>
                  <a:outerShdw blurRad="50800" dist="38100" dir="2700000" algn="tl" rotWithShape="0">
                    <a:srgbClr val="4472C4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553-9944-A61D-977D9AF0D6EF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'RIFIUTI IN OUTPUT DEM'!$I$66:$I$68</c:f>
              <c:strCache>
                <c:ptCount val="3"/>
                <c:pt idx="0">
                  <c:v>Rifiuti inerti</c:v>
                </c:pt>
                <c:pt idx="1">
                  <c:v>Materiali isolanti, Legno, Imballaggi misti e Rifiuti Pericolosi</c:v>
                </c:pt>
                <c:pt idx="2">
                  <c:v>Metalli</c:v>
                </c:pt>
              </c:strCache>
            </c:strRef>
          </c:cat>
          <c:val>
            <c:numRef>
              <c:f>'RIFIUTI IN OUTPUT DEM'!$J$66:$J$68</c:f>
              <c:numCache>
                <c:formatCode>#,##0.0000</c:formatCode>
                <c:ptCount val="3"/>
                <c:pt idx="0">
                  <c:v>0.2183952972714589</c:v>
                </c:pt>
                <c:pt idx="1">
                  <c:v>1.9406007139260773E-3</c:v>
                </c:pt>
                <c:pt idx="2">
                  <c:v>8.9214423318388324E-3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53-9944-A61D-977D9AF0D6E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7022115596437"/>
          <c:y val="0.17601553701225037"/>
          <c:w val="0.57248113707891257"/>
          <c:h val="0.68634159425116714"/>
        </c:manualLayout>
      </c:layout>
      <c:pieChart>
        <c:varyColors val="1"/>
        <c:ser>
          <c:idx val="0"/>
          <c:order val="0"/>
          <c:tx>
            <c:strRef>
              <c:f>DESTINO!$A$36:$A$38</c:f>
              <c:strCache>
                <c:ptCount val="3"/>
                <c:pt idx="0">
                  <c:v>Riuso in situ</c:v>
                </c:pt>
                <c:pt idx="1">
                  <c:v>Riciclo</c:v>
                </c:pt>
                <c:pt idx="2">
                  <c:v>Discarica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6E-224E-87F3-7D8795BCE5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6E-224E-87F3-7D8795BCE5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6E-224E-87F3-7D8795BCE5AA}"/>
              </c:ext>
            </c:extLst>
          </c:dPt>
          <c:dLbls>
            <c:dLbl>
              <c:idx val="1"/>
              <c:layout>
                <c:manualLayout>
                  <c:x val="4.6329589511970942E-2"/>
                  <c:y val="0.122974449206242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6E-224E-87F3-7D8795BCE5AA}"/>
                </c:ext>
              </c:extLst>
            </c:dLbl>
            <c:dLbl>
              <c:idx val="2"/>
              <c:layout>
                <c:manualLayout>
                  <c:x val="2.6438573350919966E-3"/>
                  <c:y val="5.00803446330299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3A4A6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r>
                      <a:rPr lang="en-US">
                        <a:solidFill>
                          <a:srgbClr val="3A4A6A"/>
                        </a:solidFill>
                      </a:rPr>
                      <a:t>1%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A4A6A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C6E-224E-87F3-7D8795BCE5A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DESTINO!$A$36:$A$38</c:f>
              <c:strCache>
                <c:ptCount val="3"/>
                <c:pt idx="0">
                  <c:v>Riuso in situ</c:v>
                </c:pt>
                <c:pt idx="1">
                  <c:v>Riciclo</c:v>
                </c:pt>
                <c:pt idx="2">
                  <c:v>Discarica </c:v>
                </c:pt>
              </c:strCache>
            </c:strRef>
          </c:cat>
          <c:val>
            <c:numRef>
              <c:f>DESTINO!$B$36:$B$38</c:f>
              <c:numCache>
                <c:formatCode>0%</c:formatCode>
                <c:ptCount val="3"/>
                <c:pt idx="0">
                  <c:v>0.92</c:v>
                </c:pt>
                <c:pt idx="1">
                  <c:v>7.0000000000000007E-2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6E-224E-87F3-7D8795BCE5A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61112486876939"/>
          <c:y val="0.16027805194287537"/>
          <c:w val="0.56805157842969711"/>
          <c:h val="0.67272370168111228"/>
        </c:manualLayout>
      </c:layout>
      <c:pieChart>
        <c:varyColors val="1"/>
        <c:ser>
          <c:idx val="0"/>
          <c:order val="0"/>
          <c:tx>
            <c:strRef>
              <c:f>DESTINO!$A$36:$A$38</c:f>
              <c:strCache>
                <c:ptCount val="3"/>
                <c:pt idx="0">
                  <c:v>Riuso in situ</c:v>
                </c:pt>
                <c:pt idx="1">
                  <c:v>Riciclo</c:v>
                </c:pt>
                <c:pt idx="2">
                  <c:v>Discarica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C-A644-9437-74A5E4B3A4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C-A644-9437-74A5E4B3A47F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C-A644-9437-74A5E4B3A47F}"/>
              </c:ext>
            </c:extLst>
          </c:dPt>
          <c:dLbls>
            <c:dLbl>
              <c:idx val="1"/>
              <c:layout>
                <c:manualLayout>
                  <c:x val="4.6329589511970942E-2"/>
                  <c:y val="0.122974449206242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C-A644-9437-74A5E4B3A47F}"/>
                </c:ext>
              </c:extLst>
            </c:dLbl>
            <c:dLbl>
              <c:idx val="2"/>
              <c:layout>
                <c:manualLayout>
                  <c:x val="2.6438573350919966E-3"/>
                  <c:y val="5.00803446330299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3A4A6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r>
                      <a:rPr lang="en-US">
                        <a:solidFill>
                          <a:srgbClr val="3A4A6A"/>
                        </a:solidFill>
                      </a:rPr>
                      <a:t>1%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A4A6A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42C-A644-9437-74A5E4B3A47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DESTINO!$A$36:$A$38</c:f>
              <c:strCache>
                <c:ptCount val="3"/>
                <c:pt idx="0">
                  <c:v>Riuso in situ</c:v>
                </c:pt>
                <c:pt idx="1">
                  <c:v>Riciclo</c:v>
                </c:pt>
                <c:pt idx="2">
                  <c:v>Discarica </c:v>
                </c:pt>
              </c:strCache>
            </c:strRef>
          </c:cat>
          <c:val>
            <c:numRef>
              <c:f>DESTINO!$B$36:$B$38</c:f>
              <c:numCache>
                <c:formatCode>0%</c:formatCode>
                <c:ptCount val="3"/>
                <c:pt idx="0">
                  <c:v>0.92</c:v>
                </c:pt>
                <c:pt idx="1">
                  <c:v>7.0000000000000007E-2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2C-A644-9437-74A5E4B3A47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22916621458385E-2"/>
          <c:y val="0.1769964255027322"/>
          <c:w val="0.59334425565465199"/>
          <c:h val="0.72681001426299052"/>
        </c:manualLayout>
      </c:layout>
      <c:pieChart>
        <c:varyColors val="1"/>
        <c:ser>
          <c:idx val="0"/>
          <c:order val="0"/>
          <c:tx>
            <c:strRef>
              <c:f>DESTINO!$J$38:$J$40</c:f>
              <c:strCache>
                <c:ptCount val="3"/>
                <c:pt idx="0">
                  <c:v>Riuso in situ - 17 09 04</c:v>
                </c:pt>
                <c:pt idx="1">
                  <c:v>Riciclo</c:v>
                </c:pt>
                <c:pt idx="2">
                  <c:v>Discarica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6C-EE4A-807D-CB720168C7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6C-EE4A-807D-CB720168C79E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6C-EE4A-807D-CB720168C79E}"/>
              </c:ext>
            </c:extLst>
          </c:dPt>
          <c:dLbls>
            <c:dLbl>
              <c:idx val="0"/>
              <c:layout>
                <c:manualLayout>
                  <c:x val="-9.7133228207490884E-3"/>
                  <c:y val="-0.19601968229142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C-EE4A-807D-CB720168C79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A4A6A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56C-EE4A-807D-CB720168C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DESTINO!$A$36:$A$38</c:f>
              <c:strCache>
                <c:ptCount val="3"/>
                <c:pt idx="0">
                  <c:v>Riuso in situ</c:v>
                </c:pt>
                <c:pt idx="1">
                  <c:v>Riciclo</c:v>
                </c:pt>
                <c:pt idx="2">
                  <c:v>Discarica </c:v>
                </c:pt>
              </c:strCache>
            </c:strRef>
          </c:cat>
          <c:val>
            <c:numRef>
              <c:f>DESTINO!$K$38:$K$40</c:f>
              <c:numCache>
                <c:formatCode>0%</c:formatCode>
                <c:ptCount val="3"/>
                <c:pt idx="0">
                  <c:v>0.94</c:v>
                </c:pt>
                <c:pt idx="1">
                  <c:v>0.05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6C-EE4A-807D-CB720168C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44094770697682E-2"/>
          <c:y val="0.22328373362546444"/>
          <c:w val="0.56392016148393487"/>
          <c:h val="0.699191733489739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F5-994E-9340-C48210F8D9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F5-994E-9340-C48210F8D9D1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F5-994E-9340-C48210F8D9D1}"/>
              </c:ext>
            </c:extLst>
          </c:dPt>
          <c:dLbls>
            <c:dLbl>
              <c:idx val="0"/>
              <c:layout>
                <c:manualLayout>
                  <c:x val="-1.3239009977948195E-3"/>
                  <c:y val="-0.184858244895674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F5-994E-9340-C48210F8D9D1}"/>
                </c:ext>
              </c:extLst>
            </c:dLbl>
            <c:dLbl>
              <c:idx val="1"/>
              <c:layout>
                <c:manualLayout>
                  <c:x val="2.3146054357420214E-3"/>
                  <c:y val="1.50356872005961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F5-994E-9340-C48210F8D9D1}"/>
                </c:ext>
              </c:extLst>
            </c:dLbl>
            <c:dLbl>
              <c:idx val="2"/>
              <c:layout>
                <c:manualLayout>
                  <c:x val="1.9913603464817731E-2"/>
                  <c:y val="1.39802961352416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F5-994E-9340-C48210F8D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A415D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DESTINO!$R$41:$R$43</c:f>
              <c:strCache>
                <c:ptCount val="3"/>
                <c:pt idx="0">
                  <c:v>Riuso in situ - 17 09 04</c:v>
                </c:pt>
                <c:pt idx="1">
                  <c:v>Riciclo - 17 04 05</c:v>
                </c:pt>
                <c:pt idx="2">
                  <c:v>Discarica </c:v>
                </c:pt>
              </c:strCache>
            </c:strRef>
          </c:cat>
          <c:val>
            <c:numRef>
              <c:f>DESTINO!$S$41:$S$43</c:f>
              <c:numCache>
                <c:formatCode>0%</c:formatCode>
                <c:ptCount val="3"/>
                <c:pt idx="0">
                  <c:v>0.95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F5-994E-9340-C48210F8D9D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29256200359498E-2"/>
          <c:y val="0.19217670094151051"/>
          <c:w val="0.57539445524407873"/>
          <c:h val="0.703232370588401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1C-B94A-B248-50E4690580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1C-B94A-B248-50E4690580E4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1C-B94A-B248-50E4690580E4}"/>
              </c:ext>
            </c:extLst>
          </c:dPt>
          <c:dLbls>
            <c:dLbl>
              <c:idx val="0"/>
              <c:layout>
                <c:manualLayout>
                  <c:x val="-0.12125600344286497"/>
                  <c:y val="8.55250119524541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1C-B94A-B248-50E4690580E4}"/>
                </c:ext>
              </c:extLst>
            </c:dLbl>
            <c:dLbl>
              <c:idx val="1"/>
              <c:layout>
                <c:manualLayout>
                  <c:x val="2.8953449861161425E-3"/>
                  <c:y val="-0.11690136319437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1C-B94A-B248-50E4690580E4}"/>
                </c:ext>
              </c:extLst>
            </c:dLbl>
            <c:dLbl>
              <c:idx val="2"/>
              <c:layout>
                <c:manualLayout>
                  <c:x val="0.10407749763426546"/>
                  <c:y val="7.73084949439555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1C-B94A-B248-50E469058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DESTINO!$AO$51:$AO$53</c:f>
              <c:strCache>
                <c:ptCount val="3"/>
                <c:pt idx="0">
                  <c:v>Gestito da terzi</c:v>
                </c:pt>
                <c:pt idx="1">
                  <c:v>Riciclo</c:v>
                </c:pt>
                <c:pt idx="2">
                  <c:v>Discarica - 17 09 04 - 17 02 01</c:v>
                </c:pt>
              </c:strCache>
            </c:strRef>
          </c:cat>
          <c:val>
            <c:numRef>
              <c:f>DESTINO!$AP$51:$AP$53</c:f>
              <c:numCache>
                <c:formatCode>0%</c:formatCode>
                <c:ptCount val="3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1C-B94A-B248-50E4690580E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22916621458385E-2"/>
          <c:y val="0.1769964255027322"/>
          <c:w val="0.59334425565465199"/>
          <c:h val="0.7268100142629905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28816892405229E-2"/>
          <c:y val="9.8422741259369159E-2"/>
          <c:w val="0.66707639293156884"/>
          <c:h val="0.68586765175144082"/>
        </c:manualLayout>
      </c:layout>
      <c:pieChart>
        <c:varyColors val="1"/>
        <c:ser>
          <c:idx val="0"/>
          <c:order val="0"/>
          <c:tx>
            <c:strRef>
              <c:f>'destino rifiuti'!$AO$28</c:f>
              <c:strCache>
                <c:ptCount val="1"/>
                <c:pt idx="0">
                  <c:v>17 09 04 - Rifiuti misti dell'attività di C&amp;D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44-3F42-9685-07135E4671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'destino rifiuti'!$AO$28</c:f>
              <c:strCache>
                <c:ptCount val="1"/>
                <c:pt idx="0">
                  <c:v>17 09 04 - Rifiuti misti dell'attività di C&amp;D</c:v>
                </c:pt>
              </c:strCache>
            </c:strRef>
          </c:cat>
          <c:val>
            <c:numRef>
              <c:f>'destino rifiuti'!$AP$28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44-3F42-9685-07135E46715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28816892405229E-2"/>
          <c:y val="9.8422741259369159E-2"/>
          <c:w val="0.66707639293156884"/>
          <c:h val="0.68586765175144082"/>
        </c:manualLayout>
      </c:layout>
      <c:pieChart>
        <c:varyColors val="1"/>
        <c:ser>
          <c:idx val="0"/>
          <c:order val="0"/>
          <c:tx>
            <c:strRef>
              <c:f>'destino rifiuti'!$AO$28</c:f>
              <c:strCache>
                <c:ptCount val="1"/>
                <c:pt idx="0">
                  <c:v>17 09 04 - Rifiuti misti dell'attività di C&amp;D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A4-7744-A57A-74C8BC798FB9}"/>
              </c:ext>
            </c:extLst>
          </c:dPt>
          <c:dLbls>
            <c:dLbl>
              <c:idx val="0"/>
              <c:layout>
                <c:manualLayout>
                  <c:x val="9.1216125911656246E-3"/>
                  <c:y val="-9.40793582626971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A4-7744-A57A-74C8BC798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'destino rifiuti'!$AO$28</c:f>
              <c:strCache>
                <c:ptCount val="1"/>
                <c:pt idx="0">
                  <c:v>17 09 04 - Rifiuti misti dell'attività di C&amp;D</c:v>
                </c:pt>
              </c:strCache>
            </c:strRef>
          </c:cat>
          <c:val>
            <c:numRef>
              <c:f>'destino rifiuti'!$AP$28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A4-7744-A57A-74C8BC798FB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28816892405229E-2"/>
          <c:y val="9.8422741259369159E-2"/>
          <c:w val="0.66707639293156884"/>
          <c:h val="0.68586765175144082"/>
        </c:manualLayout>
      </c:layout>
      <c:pieChart>
        <c:varyColors val="1"/>
        <c:ser>
          <c:idx val="0"/>
          <c:order val="0"/>
          <c:tx>
            <c:strRef>
              <c:f>'destino rifiuti'!$AO$28</c:f>
              <c:strCache>
                <c:ptCount val="1"/>
                <c:pt idx="0">
                  <c:v>17 09 04 - Rifiuti misti dell'attività di C&amp;D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2-A246-B258-C461F440BD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152-A246-B258-C461F440B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'destino rifiuti'!$AO$28</c:f>
              <c:strCache>
                <c:ptCount val="1"/>
                <c:pt idx="0">
                  <c:v>17 09 04 - Rifiuti misti dell'attività di C&amp;D</c:v>
                </c:pt>
              </c:strCache>
            </c:strRef>
          </c:cat>
          <c:val>
            <c:numRef>
              <c:f>'destino rifiuti'!$AP$28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52-A246-B258-C461F440BD8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5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5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5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5034F-207F-4517-A422-E7DC0CE9B115}" type="doc">
      <dgm:prSet loTypeId="urn:microsoft.com/office/officeart/2005/8/layout/hList2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6077D17-CF33-4821-8648-4E861F3250AF}">
      <dgm:prSet phldrT="[Testo]" custT="1"/>
      <dgm:spPr/>
      <dgm:t>
        <a:bodyPr/>
        <a:lstStyle/>
        <a:p>
          <a:pPr algn="r"/>
          <a:r>
            <a:rPr lang="en-US" sz="32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US" sz="28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OSTACOLI</a:t>
          </a:r>
        </a:p>
      </dgm:t>
    </dgm:pt>
    <dgm:pt modelId="{1804B32B-AE3C-4CDE-AE50-EDE621B96DBA}" type="parTrans" cxnId="{BFAD42CA-288C-4C22-A74B-029AEF4C7B02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88E8060-319C-4B3B-8A2C-28DFABB4793E}" type="sibTrans" cxnId="{BFAD42CA-288C-4C22-A74B-029AEF4C7B02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731C980-5D3B-438A-B5B7-8EA6EFE8399F}">
      <dgm:prSet phldrT="[Testo]" custT="1"/>
      <dgm:spPr>
        <a:solidFill>
          <a:schemeClr val="bg1">
            <a:alpha val="63000"/>
          </a:schemeClr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8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j-cs"/>
            </a:rPr>
            <a:t>La bassa qualità dei materiali riciclati a causa della presenza di impurità come terra, gesso ecc.</a:t>
          </a:r>
          <a:endParaRPr lang="en-US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9F68898-30B2-468E-95C8-193C6B4A284E}" type="parTrans" cxnId="{B265382F-0814-443F-A23B-E5EE77F1C17F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E73C93E-9240-44AC-9F05-836FB5DBBAE8}" type="sibTrans" cxnId="{B265382F-0814-443F-A23B-E5EE77F1C17F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E815D80-EA76-492F-9B56-BEFC4B39501E}">
      <dgm:prSet phldrT="[Testo]" custT="1"/>
      <dgm:spPr>
        <a:noFill/>
      </dgm:spPr>
      <dgm:t>
        <a:bodyPr/>
        <a:lstStyle/>
        <a:p>
          <a:pPr algn="r">
            <a:buFont typeface="Courier New" panose="02070309020205020404" pitchFamily="49" charset="0"/>
            <a:buChar char="o"/>
          </a:pPr>
          <a:r>
            <a:rPr lang="en-US" sz="28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GOAL</a:t>
          </a:r>
        </a:p>
      </dgm:t>
    </dgm:pt>
    <dgm:pt modelId="{7B52D44B-E544-4C05-A11A-082AD9BAA64A}" type="parTrans" cxnId="{8859DB4F-F006-7148-AA54-0E5FCF90E02C}">
      <dgm:prSet/>
      <dgm:spPr/>
      <dgm:t>
        <a:bodyPr/>
        <a:lstStyle/>
        <a:p>
          <a:endParaRPr lang="en-GB"/>
        </a:p>
      </dgm:t>
    </dgm:pt>
    <dgm:pt modelId="{8AD24F9B-97EE-4153-A3CD-F22DFDBB0E1E}" type="sibTrans" cxnId="{8859DB4F-F006-7148-AA54-0E5FCF90E02C}">
      <dgm:prSet/>
      <dgm:spPr/>
      <dgm:t>
        <a:bodyPr/>
        <a:lstStyle/>
        <a:p>
          <a:endParaRPr lang="en-GB"/>
        </a:p>
      </dgm:t>
    </dgm:pt>
    <dgm:pt modelId="{C4EB1F82-A784-4E01-8345-602895F31BAF}">
      <dgm:prSet custT="1"/>
      <dgm:spPr>
        <a:solidFill>
          <a:schemeClr val="bg1">
            <a:alpha val="63000"/>
          </a:schemeClr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800" b="0" i="0" dirty="0">
              <a:solidFill>
                <a:schemeClr val="tx1"/>
              </a:solidFill>
              <a:latin typeface="+mn-lt"/>
            </a:rPr>
            <a:t>Facilitare l'ottenimento di aggregati riciclati di alta qualità incoraggiandone la vendita e l'uso in nuovi edifici per chiudere il ciclo nella filiera delle costruzioni e demolizioni (C&amp;D)</a:t>
          </a:r>
          <a:endParaRPr lang="en-GB" sz="1800" dirty="0">
            <a:solidFill>
              <a:schemeClr val="tx1"/>
            </a:solidFill>
            <a:latin typeface="+mn-lt"/>
          </a:endParaRPr>
        </a:p>
      </dgm:t>
    </dgm:pt>
    <dgm:pt modelId="{87F01762-BE18-464A-9486-292C36E51A68}" type="parTrans" cxnId="{9574716F-C94F-9947-A13E-5676DCC53D5E}">
      <dgm:prSet/>
      <dgm:spPr/>
      <dgm:t>
        <a:bodyPr/>
        <a:lstStyle/>
        <a:p>
          <a:endParaRPr lang="en-GB"/>
        </a:p>
      </dgm:t>
    </dgm:pt>
    <dgm:pt modelId="{204896D1-7EBE-4745-AEC9-5EAB82CDA470}" type="sibTrans" cxnId="{9574716F-C94F-9947-A13E-5676DCC53D5E}">
      <dgm:prSet/>
      <dgm:spPr/>
      <dgm:t>
        <a:bodyPr/>
        <a:lstStyle/>
        <a:p>
          <a:endParaRPr lang="en-GB"/>
        </a:p>
      </dgm:t>
    </dgm:pt>
    <dgm:pt modelId="{06885D19-9769-4E97-A650-43943B7C7E6C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8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j-cs"/>
            </a:rPr>
            <a:t>La difficoltà nel garantire una produzione costante di aggregati riciclati</a:t>
          </a:r>
          <a:endParaRPr lang="en-US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AEF30FF4-A1EC-481D-A35C-31771477A80F}" type="parTrans" cxnId="{ECE90D4D-967E-4D7C-9C11-1B7EEF31098F}">
      <dgm:prSet/>
      <dgm:spPr/>
      <dgm:t>
        <a:bodyPr/>
        <a:lstStyle/>
        <a:p>
          <a:endParaRPr lang="en-GB"/>
        </a:p>
      </dgm:t>
    </dgm:pt>
    <dgm:pt modelId="{D50F18C1-4078-4F3B-AA87-44E51681A027}" type="sibTrans" cxnId="{ECE90D4D-967E-4D7C-9C11-1B7EEF31098F}">
      <dgm:prSet/>
      <dgm:spPr/>
      <dgm:t>
        <a:bodyPr/>
        <a:lstStyle/>
        <a:p>
          <a:endParaRPr lang="en-GB"/>
        </a:p>
      </dgm:t>
    </dgm:pt>
    <dgm:pt modelId="{9326BB91-41FF-4E96-9AF2-8937C09C6499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8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j-cs"/>
            </a:rPr>
            <a:t>La mancanza di fiducia degli stakeholders nell'uso dei prodotti derivati dai rifiuti</a:t>
          </a:r>
          <a:endParaRPr lang="en-US" sz="1800" b="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6A4C378-7E87-469F-A694-BF70C82E655C}" type="parTrans" cxnId="{E7135F0F-1D97-4CFB-A8D8-BF8339ADF657}">
      <dgm:prSet/>
      <dgm:spPr/>
      <dgm:t>
        <a:bodyPr/>
        <a:lstStyle/>
        <a:p>
          <a:endParaRPr lang="en-GB"/>
        </a:p>
      </dgm:t>
    </dgm:pt>
    <dgm:pt modelId="{0720A1CB-8F99-4E17-AF94-714AB856101D}" type="sibTrans" cxnId="{E7135F0F-1D97-4CFB-A8D8-BF8339ADF657}">
      <dgm:prSet/>
      <dgm:spPr/>
      <dgm:t>
        <a:bodyPr/>
        <a:lstStyle/>
        <a:p>
          <a:endParaRPr lang="en-GB"/>
        </a:p>
      </dgm:t>
    </dgm:pt>
    <dgm:pt modelId="{C0ECB417-9AA5-4A26-8BFB-8612F2107E40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endParaRPr lang="en-GB" sz="1800" dirty="0">
            <a:solidFill>
              <a:schemeClr val="tx1"/>
            </a:solidFill>
            <a:latin typeface="+mn-lt"/>
          </a:endParaRPr>
        </a:p>
      </dgm:t>
    </dgm:pt>
    <dgm:pt modelId="{F6967B08-17DB-4325-930B-00C74CC91546}" type="parTrans" cxnId="{3389ED15-52ED-4B19-85AE-B4A92627594E}">
      <dgm:prSet/>
      <dgm:spPr/>
      <dgm:t>
        <a:bodyPr/>
        <a:lstStyle/>
        <a:p>
          <a:endParaRPr lang="en-GB"/>
        </a:p>
      </dgm:t>
    </dgm:pt>
    <dgm:pt modelId="{B8D3F8BD-8044-4E06-AA29-F04932422448}" type="sibTrans" cxnId="{3389ED15-52ED-4B19-85AE-B4A92627594E}">
      <dgm:prSet/>
      <dgm:spPr/>
      <dgm:t>
        <a:bodyPr/>
        <a:lstStyle/>
        <a:p>
          <a:endParaRPr lang="en-GB"/>
        </a:p>
      </dgm:t>
    </dgm:pt>
    <dgm:pt modelId="{A637ED1D-E4DC-4B62-87F9-61312F4E2FE5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800" b="0" i="0" dirty="0">
              <a:solidFill>
                <a:schemeClr val="tx1"/>
              </a:solidFill>
              <a:latin typeface="+mn-lt"/>
            </a:rPr>
            <a:t>Contribuire allo sviluppo di meccanismi di incentivazione per il settore delle costruzioni basati su considerazioni economiche derivanti da un'analisi del Life Cycle Costing (LCC)</a:t>
          </a:r>
          <a:endParaRPr lang="en-GB" sz="1800" dirty="0">
            <a:solidFill>
              <a:schemeClr val="tx1"/>
            </a:solidFill>
            <a:latin typeface="+mn-lt"/>
          </a:endParaRPr>
        </a:p>
      </dgm:t>
    </dgm:pt>
    <dgm:pt modelId="{2547C079-52AE-4EC5-9EAD-DAE7108EB99C}" type="parTrans" cxnId="{E3C23D27-68FE-49F4-91DF-D9ED82088478}">
      <dgm:prSet/>
      <dgm:spPr/>
      <dgm:t>
        <a:bodyPr/>
        <a:lstStyle/>
        <a:p>
          <a:endParaRPr lang="en-GB"/>
        </a:p>
      </dgm:t>
    </dgm:pt>
    <dgm:pt modelId="{392434AB-7A7C-4119-A62C-548EE6351FD4}" type="sibTrans" cxnId="{E3C23D27-68FE-49F4-91DF-D9ED82088478}">
      <dgm:prSet/>
      <dgm:spPr/>
      <dgm:t>
        <a:bodyPr/>
        <a:lstStyle/>
        <a:p>
          <a:endParaRPr lang="en-GB"/>
        </a:p>
      </dgm:t>
    </dgm:pt>
    <dgm:pt modelId="{FF884DEF-F637-47DB-9445-22A44C14059C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8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j-cs"/>
            </a:rPr>
            <a:t>La bassa competitività economica rispetto alle materie prime vergini</a:t>
          </a:r>
          <a:endParaRPr lang="en-US" sz="1800" b="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EF1F931-675A-4226-A649-DE1F51BE21DF}" type="parTrans" cxnId="{E19AC646-28FE-466F-9C3E-3113FFB1212F}">
      <dgm:prSet/>
      <dgm:spPr/>
      <dgm:t>
        <a:bodyPr/>
        <a:lstStyle/>
        <a:p>
          <a:endParaRPr lang="en-GB"/>
        </a:p>
      </dgm:t>
    </dgm:pt>
    <dgm:pt modelId="{4402B918-B123-435B-8191-E95DE45F1FEE}" type="sibTrans" cxnId="{E19AC646-28FE-466F-9C3E-3113FFB1212F}">
      <dgm:prSet/>
      <dgm:spPr/>
      <dgm:t>
        <a:bodyPr/>
        <a:lstStyle/>
        <a:p>
          <a:endParaRPr lang="en-GB"/>
        </a:p>
      </dgm:t>
    </dgm:pt>
    <dgm:pt modelId="{01DB1B63-644C-4D05-858C-E92CED9B2AEF}" type="pres">
      <dgm:prSet presAssocID="{5B35034F-207F-4517-A422-E7DC0CE9B115}" presName="linearFlow" presStyleCnt="0">
        <dgm:presLayoutVars>
          <dgm:dir/>
          <dgm:animLvl val="lvl"/>
          <dgm:resizeHandles/>
        </dgm:presLayoutVars>
      </dgm:prSet>
      <dgm:spPr/>
    </dgm:pt>
    <dgm:pt modelId="{BFE129AA-0D4D-40B3-836F-00882DA79FEF}" type="pres">
      <dgm:prSet presAssocID="{16077D17-CF33-4821-8648-4E861F3250AF}" presName="compositeNode" presStyleCnt="0">
        <dgm:presLayoutVars>
          <dgm:bulletEnabled val="1"/>
        </dgm:presLayoutVars>
      </dgm:prSet>
      <dgm:spPr/>
    </dgm:pt>
    <dgm:pt modelId="{9AE2269C-A2D1-40DA-8651-99640EF37A47}" type="pres">
      <dgm:prSet presAssocID="{16077D17-CF33-4821-8648-4E861F3250AF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stacolo con riempimento a tinta unita"/>
        </a:ext>
      </dgm:extLst>
    </dgm:pt>
    <dgm:pt modelId="{94DFAF57-89F0-4EA3-B4D3-90544B0EE232}" type="pres">
      <dgm:prSet presAssocID="{16077D17-CF33-4821-8648-4E861F3250AF}" presName="childNode" presStyleLbl="node1" presStyleIdx="0" presStyleCnt="2" custScaleX="123583">
        <dgm:presLayoutVars>
          <dgm:bulletEnabled val="1"/>
        </dgm:presLayoutVars>
      </dgm:prSet>
      <dgm:spPr/>
    </dgm:pt>
    <dgm:pt modelId="{2B9F34A2-CD1D-4C79-A875-4ECD7CF8E756}" type="pres">
      <dgm:prSet presAssocID="{16077D17-CF33-4821-8648-4E861F3250AF}" presName="parentNode" presStyleLbl="revTx" presStyleIdx="0" presStyleCnt="2" custFlipVert="1" custScaleX="73405" custLinFactNeighborX="-40047" custLinFactNeighborY="1274">
        <dgm:presLayoutVars>
          <dgm:chMax val="0"/>
          <dgm:bulletEnabled val="1"/>
        </dgm:presLayoutVars>
      </dgm:prSet>
      <dgm:spPr/>
    </dgm:pt>
    <dgm:pt modelId="{A33C2AE6-C021-4F2E-B355-DFC121ABFC9F}" type="pres">
      <dgm:prSet presAssocID="{D88E8060-319C-4B3B-8A2C-28DFABB4793E}" presName="sibTrans" presStyleCnt="0"/>
      <dgm:spPr/>
    </dgm:pt>
    <dgm:pt modelId="{F3054F4A-9225-41B1-AC27-AA0B52CBE1F3}" type="pres">
      <dgm:prSet presAssocID="{4E815D80-EA76-492F-9B56-BEFC4B39501E}" presName="compositeNode" presStyleCnt="0">
        <dgm:presLayoutVars>
          <dgm:bulletEnabled val="1"/>
        </dgm:presLayoutVars>
      </dgm:prSet>
      <dgm:spPr/>
    </dgm:pt>
    <dgm:pt modelId="{CC300169-B296-4D3B-BC85-1DF35D9A93F8}" type="pres">
      <dgm:prSet presAssocID="{4E815D80-EA76-492F-9B56-BEFC4B39501E}" presName="image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89D4A3DD-07BB-4CA0-8D3F-B25E22511F86}" type="pres">
      <dgm:prSet presAssocID="{4E815D80-EA76-492F-9B56-BEFC4B39501E}" presName="childNode" presStyleLbl="node1" presStyleIdx="1" presStyleCnt="2" custScaleX="122479">
        <dgm:presLayoutVars>
          <dgm:bulletEnabled val="1"/>
        </dgm:presLayoutVars>
      </dgm:prSet>
      <dgm:spPr/>
    </dgm:pt>
    <dgm:pt modelId="{1D7690E2-8111-44D0-B56C-8B8944C1DB5F}" type="pres">
      <dgm:prSet presAssocID="{4E815D80-EA76-492F-9B56-BEFC4B39501E}" presName="parentNode" presStyleLbl="revTx" presStyleIdx="1" presStyleCnt="2" custLinFactNeighborX="-18112" custLinFactNeighborY="1528">
        <dgm:presLayoutVars>
          <dgm:chMax val="0"/>
          <dgm:bulletEnabled val="1"/>
        </dgm:presLayoutVars>
      </dgm:prSet>
      <dgm:spPr/>
    </dgm:pt>
  </dgm:ptLst>
  <dgm:cxnLst>
    <dgm:cxn modelId="{E7135F0F-1D97-4CFB-A8D8-BF8339ADF657}" srcId="{16077D17-CF33-4821-8648-4E861F3250AF}" destId="{9326BB91-41FF-4E96-9AF2-8937C09C6499}" srcOrd="2" destOrd="0" parTransId="{E6A4C378-7E87-469F-A694-BF70C82E655C}" sibTransId="{0720A1CB-8F99-4E17-AF94-714AB856101D}"/>
    <dgm:cxn modelId="{3389ED15-52ED-4B19-85AE-B4A92627594E}" srcId="{4E815D80-EA76-492F-9B56-BEFC4B39501E}" destId="{C0ECB417-9AA5-4A26-8BFB-8612F2107E40}" srcOrd="1" destOrd="0" parTransId="{F6967B08-17DB-4325-930B-00C74CC91546}" sibTransId="{B8D3F8BD-8044-4E06-AA29-F04932422448}"/>
    <dgm:cxn modelId="{40F95B1E-14A3-4CD0-BD11-5B3F877C3AEC}" type="presOf" srcId="{C0ECB417-9AA5-4A26-8BFB-8612F2107E40}" destId="{89D4A3DD-07BB-4CA0-8D3F-B25E22511F86}" srcOrd="0" destOrd="1" presId="urn:microsoft.com/office/officeart/2005/8/layout/hList2"/>
    <dgm:cxn modelId="{E3C23D27-68FE-49F4-91DF-D9ED82088478}" srcId="{4E815D80-EA76-492F-9B56-BEFC4B39501E}" destId="{A637ED1D-E4DC-4B62-87F9-61312F4E2FE5}" srcOrd="2" destOrd="0" parTransId="{2547C079-52AE-4EC5-9EAD-DAE7108EB99C}" sibTransId="{392434AB-7A7C-4119-A62C-548EE6351FD4}"/>
    <dgm:cxn modelId="{B265382F-0814-443F-A23B-E5EE77F1C17F}" srcId="{16077D17-CF33-4821-8648-4E861F3250AF}" destId="{C731C980-5D3B-438A-B5B7-8EA6EFE8399F}" srcOrd="0" destOrd="0" parTransId="{F9F68898-30B2-468E-95C8-193C6B4A284E}" sibTransId="{FE73C93E-9240-44AC-9F05-836FB5DBBAE8}"/>
    <dgm:cxn modelId="{10E50133-0857-EB4B-B6D7-D2003940BF89}" type="presOf" srcId="{C4EB1F82-A784-4E01-8345-602895F31BAF}" destId="{89D4A3DD-07BB-4CA0-8D3F-B25E22511F86}" srcOrd="0" destOrd="0" presId="urn:microsoft.com/office/officeart/2005/8/layout/hList2"/>
    <dgm:cxn modelId="{4BAFB641-F413-6248-BC43-DCFB94232BB3}" type="presOf" srcId="{4E815D80-EA76-492F-9B56-BEFC4B39501E}" destId="{1D7690E2-8111-44D0-B56C-8B8944C1DB5F}" srcOrd="0" destOrd="0" presId="urn:microsoft.com/office/officeart/2005/8/layout/hList2"/>
    <dgm:cxn modelId="{B5026643-AC8B-43E4-8498-E16F13325DD8}" type="presOf" srcId="{16077D17-CF33-4821-8648-4E861F3250AF}" destId="{2B9F34A2-CD1D-4C79-A875-4ECD7CF8E756}" srcOrd="0" destOrd="0" presId="urn:microsoft.com/office/officeart/2005/8/layout/hList2"/>
    <dgm:cxn modelId="{E19AC646-28FE-466F-9C3E-3113FFB1212F}" srcId="{16077D17-CF33-4821-8648-4E861F3250AF}" destId="{FF884DEF-F637-47DB-9445-22A44C14059C}" srcOrd="3" destOrd="0" parTransId="{CEF1F931-675A-4226-A649-DE1F51BE21DF}" sibTransId="{4402B918-B123-435B-8191-E95DE45F1FEE}"/>
    <dgm:cxn modelId="{ECE90D4D-967E-4D7C-9C11-1B7EEF31098F}" srcId="{16077D17-CF33-4821-8648-4E861F3250AF}" destId="{06885D19-9769-4E97-A650-43943B7C7E6C}" srcOrd="1" destOrd="0" parTransId="{AEF30FF4-A1EC-481D-A35C-31771477A80F}" sibTransId="{D50F18C1-4078-4F3B-AA87-44E51681A027}"/>
    <dgm:cxn modelId="{8859DB4F-F006-7148-AA54-0E5FCF90E02C}" srcId="{5B35034F-207F-4517-A422-E7DC0CE9B115}" destId="{4E815D80-EA76-492F-9B56-BEFC4B39501E}" srcOrd="1" destOrd="0" parTransId="{7B52D44B-E544-4C05-A11A-082AD9BAA64A}" sibTransId="{8AD24F9B-97EE-4153-A3CD-F22DFDBB0E1E}"/>
    <dgm:cxn modelId="{9574716F-C94F-9947-A13E-5676DCC53D5E}" srcId="{4E815D80-EA76-492F-9B56-BEFC4B39501E}" destId="{C4EB1F82-A784-4E01-8345-602895F31BAF}" srcOrd="0" destOrd="0" parTransId="{87F01762-BE18-464A-9486-292C36E51A68}" sibTransId="{204896D1-7EBE-4745-AEC9-5EAB82CDA470}"/>
    <dgm:cxn modelId="{236E4073-1308-4F78-A773-28ED1A678B95}" type="presOf" srcId="{06885D19-9769-4E97-A650-43943B7C7E6C}" destId="{94DFAF57-89F0-4EA3-B4D3-90544B0EE232}" srcOrd="0" destOrd="1" presId="urn:microsoft.com/office/officeart/2005/8/layout/hList2"/>
    <dgm:cxn modelId="{946D7E78-9971-457C-80ED-3DEACC35C84D}" type="presOf" srcId="{5B35034F-207F-4517-A422-E7DC0CE9B115}" destId="{01DB1B63-644C-4D05-858C-E92CED9B2AEF}" srcOrd="0" destOrd="0" presId="urn:microsoft.com/office/officeart/2005/8/layout/hList2"/>
    <dgm:cxn modelId="{58956DBE-CB3C-42E5-A905-AA8E3DA56050}" type="presOf" srcId="{9326BB91-41FF-4E96-9AF2-8937C09C6499}" destId="{94DFAF57-89F0-4EA3-B4D3-90544B0EE232}" srcOrd="0" destOrd="2" presId="urn:microsoft.com/office/officeart/2005/8/layout/hList2"/>
    <dgm:cxn modelId="{BFAD42CA-288C-4C22-A74B-029AEF4C7B02}" srcId="{5B35034F-207F-4517-A422-E7DC0CE9B115}" destId="{16077D17-CF33-4821-8648-4E861F3250AF}" srcOrd="0" destOrd="0" parTransId="{1804B32B-AE3C-4CDE-AE50-EDE621B96DBA}" sibTransId="{D88E8060-319C-4B3B-8A2C-28DFABB4793E}"/>
    <dgm:cxn modelId="{CBFBEFE1-9F3D-4EC5-8978-B7632A4426E4}" type="presOf" srcId="{FF884DEF-F637-47DB-9445-22A44C14059C}" destId="{94DFAF57-89F0-4EA3-B4D3-90544B0EE232}" srcOrd="0" destOrd="3" presId="urn:microsoft.com/office/officeart/2005/8/layout/hList2"/>
    <dgm:cxn modelId="{E6BB45E9-ADDF-4630-9E04-0D826C2FE7DE}" type="presOf" srcId="{A637ED1D-E4DC-4B62-87F9-61312F4E2FE5}" destId="{89D4A3DD-07BB-4CA0-8D3F-B25E22511F86}" srcOrd="0" destOrd="2" presId="urn:microsoft.com/office/officeart/2005/8/layout/hList2"/>
    <dgm:cxn modelId="{A14924F8-643A-4D0B-A649-A4157E2EB426}" type="presOf" srcId="{C731C980-5D3B-438A-B5B7-8EA6EFE8399F}" destId="{94DFAF57-89F0-4EA3-B4D3-90544B0EE232}" srcOrd="0" destOrd="0" presId="urn:microsoft.com/office/officeart/2005/8/layout/hList2"/>
    <dgm:cxn modelId="{BF82B1B7-5D6A-4AB5-B209-5874B7FFBF9C}" type="presParOf" srcId="{01DB1B63-644C-4D05-858C-E92CED9B2AEF}" destId="{BFE129AA-0D4D-40B3-836F-00882DA79FEF}" srcOrd="0" destOrd="0" presId="urn:microsoft.com/office/officeart/2005/8/layout/hList2"/>
    <dgm:cxn modelId="{07C2A269-E8C1-4155-97B8-BC6F7ADCF6A6}" type="presParOf" srcId="{BFE129AA-0D4D-40B3-836F-00882DA79FEF}" destId="{9AE2269C-A2D1-40DA-8651-99640EF37A47}" srcOrd="0" destOrd="0" presId="urn:microsoft.com/office/officeart/2005/8/layout/hList2"/>
    <dgm:cxn modelId="{A00945E1-4BA2-49F5-B3E1-EDD0526EF36C}" type="presParOf" srcId="{BFE129AA-0D4D-40B3-836F-00882DA79FEF}" destId="{94DFAF57-89F0-4EA3-B4D3-90544B0EE232}" srcOrd="1" destOrd="0" presId="urn:microsoft.com/office/officeart/2005/8/layout/hList2"/>
    <dgm:cxn modelId="{BABD84AD-FF0B-4D5F-A87C-3F65F7BAAD36}" type="presParOf" srcId="{BFE129AA-0D4D-40B3-836F-00882DA79FEF}" destId="{2B9F34A2-CD1D-4C79-A875-4ECD7CF8E756}" srcOrd="2" destOrd="0" presId="urn:microsoft.com/office/officeart/2005/8/layout/hList2"/>
    <dgm:cxn modelId="{E1985388-24DF-5A42-B55A-C7E3357D51D8}" type="presParOf" srcId="{01DB1B63-644C-4D05-858C-E92CED9B2AEF}" destId="{A33C2AE6-C021-4F2E-B355-DFC121ABFC9F}" srcOrd="1" destOrd="0" presId="urn:microsoft.com/office/officeart/2005/8/layout/hList2"/>
    <dgm:cxn modelId="{0707C310-9AB5-C344-B36C-F22A3DADA1E0}" type="presParOf" srcId="{01DB1B63-644C-4D05-858C-E92CED9B2AEF}" destId="{F3054F4A-9225-41B1-AC27-AA0B52CBE1F3}" srcOrd="2" destOrd="0" presId="urn:microsoft.com/office/officeart/2005/8/layout/hList2"/>
    <dgm:cxn modelId="{AB542885-4191-C94E-935E-F1C1D61C3DA3}" type="presParOf" srcId="{F3054F4A-9225-41B1-AC27-AA0B52CBE1F3}" destId="{CC300169-B296-4D3B-BC85-1DF35D9A93F8}" srcOrd="0" destOrd="0" presId="urn:microsoft.com/office/officeart/2005/8/layout/hList2"/>
    <dgm:cxn modelId="{8CE642D6-AD07-E847-BEFF-074D76C9D7FA}" type="presParOf" srcId="{F3054F4A-9225-41B1-AC27-AA0B52CBE1F3}" destId="{89D4A3DD-07BB-4CA0-8D3F-B25E22511F86}" srcOrd="1" destOrd="0" presId="urn:microsoft.com/office/officeart/2005/8/layout/hList2"/>
    <dgm:cxn modelId="{1B0402C5-B559-C241-B2DB-404675C6C7FD}" type="presParOf" srcId="{F3054F4A-9225-41B1-AC27-AA0B52CBE1F3}" destId="{1D7690E2-8111-44D0-B56C-8B8944C1DB5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B309A-94A4-4DB9-B6C6-9D04150A9C00}" type="doc">
      <dgm:prSet loTypeId="urn:microsoft.com/office/officeart/2005/8/layout/hProcess10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A80BE78-ABA5-4025-AFB6-D6D58533ABE5}">
      <dgm:prSet phldrT="[Testo]" custT="1"/>
      <dgm:spPr/>
      <dgm:t>
        <a:bodyPr/>
        <a:lstStyle/>
        <a:p>
          <a:pPr>
            <a:buNone/>
          </a:pPr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IMPRESE DI DEMOLIZIONE</a:t>
          </a:r>
        </a:p>
      </dgm:t>
    </dgm:pt>
    <dgm:pt modelId="{69D01CD3-B128-464B-B22F-C1047B4C63A1}" type="parTrans" cxnId="{B78DC4BC-735F-4A28-A7F0-9B93497CAFB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DF7187ED-EF43-4AFB-AFE8-9E1BE9033ABB}" type="sibTrans" cxnId="{B78DC4BC-735F-4A28-A7F0-9B93497CAFB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2585175-A568-4A88-9818-31FA3BEAB526}">
      <dgm:prSet phldrT="[Testo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1</a:t>
          </a:r>
          <a:endParaRPr lang="en-US" sz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E0E5653-5ECD-48AA-A322-38A5B1B18FC2}" type="parTrans" cxnId="{F9CE9C3D-BAEC-4BBE-9805-CED2FA7528AE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B011E28-C47B-44F6-866B-F59C9A411C1B}" type="sibTrans" cxnId="{F9CE9C3D-BAEC-4BBE-9805-CED2FA7528AE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5D22ED6-8D28-4FC7-BB39-5F50D2468C06}">
      <dgm:prSet phldrT="[Testo]" custT="1"/>
      <dgm:spPr/>
      <dgm:t>
        <a:bodyPr/>
        <a:lstStyle/>
        <a:p>
          <a:pPr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IMPIANTI DI RICICLO</a:t>
          </a:r>
        </a:p>
      </dgm:t>
    </dgm:pt>
    <dgm:pt modelId="{0766BCC8-B1B2-442A-A63D-682939B1210A}" type="parTrans" cxnId="{076FDF94-2D32-4AF6-990E-042E26045CC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A14909E3-7E45-4A74-9C13-EDB688B43C5F}" type="sibTrans" cxnId="{076FDF94-2D32-4AF6-990E-042E26045CC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CA86FFF-1A21-4D87-8838-2A458FF1D781}">
      <dgm:prSet phldrT="[Testo]" custT="1"/>
      <dgm:spPr/>
      <dgm:t>
        <a:bodyPr/>
        <a:lstStyle/>
        <a:p>
          <a:r>
            <a:rPr lang="en-US" sz="1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IMPIANTO 1</a:t>
          </a: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49BDBF6-AD74-44D5-82D4-E10C2086FC32}" type="parTrans" cxnId="{EF7AEF43-07C3-45A2-9074-34834473E2B3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D06370DB-F0D8-409D-9CC4-5CABF87662DC}" type="sibTrans" cxnId="{EF7AEF43-07C3-45A2-9074-34834473E2B3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5FDA226-88FB-4FC2-95F6-776459A19F1F}">
      <dgm:prSet phldrT="[Testo]" custT="1"/>
      <dgm:spPr/>
      <dgm:t>
        <a:bodyPr/>
        <a:lstStyle/>
        <a:p>
          <a:r>
            <a:rPr lang="en-US" sz="1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IMPIANTO 2</a:t>
          </a: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0BD21AA-2358-4869-B35B-B551A6D005B4}" type="parTrans" cxnId="{92B9750E-3DD3-4B65-A11B-D771F15E3F24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91999691-BF26-4AA9-9FBF-C1C76993D241}" type="sibTrans" cxnId="{92B9750E-3DD3-4B65-A11B-D771F15E3F24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A31291A2-8242-4EC5-965C-8B920663341C}">
      <dgm:prSet phldrT="[Testo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4</a:t>
          </a:r>
          <a:endParaRPr lang="en-US" sz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3FFE8BB5-3FE8-4AAA-8C8E-3634B0A8BE14}" type="parTrans" cxnId="{51DA252D-B0C2-4346-9DC7-02A0D3BE951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924BFCE-5EFD-43AD-B784-6413B58BEE80}" type="sibTrans" cxnId="{51DA252D-B0C2-4346-9DC7-02A0D3BE951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B994C357-52B8-4D87-AB90-846993BD9BCB}">
      <dgm:prSet phldrT="[Testo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6</a:t>
          </a:r>
          <a:endParaRPr lang="en-US" sz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5EE2EAA-C2C9-478A-9915-57D201BAE65A}" type="parTrans" cxnId="{F06081C0-D967-4618-BE37-4E490152DBB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E507F15-C25C-4B06-9019-9D11766C1F42}" type="sibTrans" cxnId="{F06081C0-D967-4618-BE37-4E490152DBB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07BB6D1-25F6-424A-A0FD-B851DB0C0742}">
      <dgm:prSet phldrT="[Testo]" custT="1"/>
      <dgm:spPr/>
      <dgm:t>
        <a:bodyPr/>
        <a:lstStyle/>
        <a:p>
          <a:pPr>
            <a:buClr>
              <a:srgbClr val="E9EDF4"/>
            </a:buClr>
            <a:buSzPct val="100000"/>
            <a:buFont typeface="Wingdings" panose="05000000000000000000" pitchFamily="2" charset="2"/>
            <a:buChar char="Ø"/>
          </a:pPr>
          <a:r>
            <a:rPr lang="en-US" sz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COMMERCIALE</a:t>
          </a:r>
        </a:p>
      </dgm:t>
    </dgm:pt>
    <dgm:pt modelId="{7239983F-7136-4EFF-948D-DCE000EE6CB4}" type="parTrans" cxnId="{C2208D4B-5115-4195-B03A-C004E1ABD6FE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D852AD85-4BFA-40E9-9465-48209AE74861}" type="sibTrans" cxnId="{C2208D4B-5115-4195-B03A-C004E1ABD6FE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49EEFDD7-15E2-4EF6-827E-D01307AD81E2}">
      <dgm:prSet phldrT="[Testo]" custT="1"/>
      <dgm:spPr/>
      <dgm:t>
        <a:bodyPr/>
        <a:lstStyle/>
        <a:p>
          <a:pPr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COMMERCIALE</a:t>
          </a:r>
        </a:p>
      </dgm:t>
    </dgm:pt>
    <dgm:pt modelId="{43083E9F-C107-4A1C-90CE-188930F9F361}" type="parTrans" cxnId="{E0D4F88A-E1AA-4DA2-8ADA-991B48A8C7AE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C1617883-906A-4F18-8D3D-10E9DD3A6C30}" type="sibTrans" cxnId="{E0D4F88A-E1AA-4DA2-8ADA-991B48A8C7AE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8FFCB45B-44A8-49AA-93F6-68CB4FEBCF37}">
      <dgm:prSet phldrT="[Testo]" custT="1"/>
      <dgm:spPr/>
      <dgm:t>
        <a:bodyPr/>
        <a:lstStyle/>
        <a:p>
          <a:pPr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RESIDENZIALE</a:t>
          </a:r>
        </a:p>
      </dgm:t>
    </dgm:pt>
    <dgm:pt modelId="{5702E7B8-D90D-4B7D-A4E8-3D6B424BD294}" type="parTrans" cxnId="{5D30EF8C-F25F-4865-8162-4BBE5963E6B3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F1CBD9BD-0867-496E-B04C-A13654369593}" type="sibTrans" cxnId="{5D30EF8C-F25F-4865-8162-4BBE5963E6B3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4547BB2B-6703-4953-A39E-64346828F4F0}">
      <dgm:prSet phldrT="[Testo]" custT="1"/>
      <dgm:spPr/>
      <dgm:t>
        <a:bodyPr/>
        <a:lstStyle/>
        <a:p>
          <a:pPr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SCOLASTICO</a:t>
          </a:r>
        </a:p>
      </dgm:t>
    </dgm:pt>
    <dgm:pt modelId="{B3889454-919C-45BD-8CB5-0A47C89114AD}" type="parTrans" cxnId="{4FA08CEA-863B-487C-9D73-A93B3186838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82C384B3-B9F8-48D6-99E0-7DD9711D84F0}" type="sibTrans" cxnId="{4FA08CEA-863B-487C-9D73-A93B3186838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BE9FEE19-4930-4763-BFD1-B3A6C568AE4F}">
      <dgm:prSet phldrT="[Testo]" custT="1"/>
      <dgm:spPr/>
      <dgm:t>
        <a:bodyPr/>
        <a:lstStyle/>
        <a:p>
          <a:pPr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COMMERCIALE</a:t>
          </a:r>
        </a:p>
      </dgm:t>
    </dgm:pt>
    <dgm:pt modelId="{F84DFE09-90D7-4C80-A84F-D9C4433F8D0D}" type="parTrans" cxnId="{65089969-83E6-48F3-AAA4-30949212F8F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420CC13C-BD7A-4F09-85D1-DFDC76D412FE}" type="sibTrans" cxnId="{65089969-83E6-48F3-AAA4-30949212F8F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EA8154AA-E525-4111-834C-080BBECD95F7}">
      <dgm:prSet phldrT="[Testo]" custT="1"/>
      <dgm:spPr/>
      <dgm:t>
        <a:bodyPr/>
        <a:lstStyle/>
        <a:p>
          <a:pPr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COMMERCIALE</a:t>
          </a:r>
        </a:p>
      </dgm:t>
    </dgm:pt>
    <dgm:pt modelId="{D02B339B-7EA2-401F-B531-A50336E75EF1}" type="parTrans" cxnId="{5F8D075E-C874-4412-8D5D-0DF3DAD9DAA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CEC7CD9E-EFD1-4176-9E8B-A335A0FDC1D4}" type="sibTrans" cxnId="{5F8D075E-C874-4412-8D5D-0DF3DAD9DAA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2ABF507E-14EC-4A5F-B1C1-0876471D580E}">
      <dgm:prSet phldrT="[Testo]" custT="1"/>
      <dgm:spPr/>
      <dgm:t>
        <a:bodyPr/>
        <a:lstStyle/>
        <a:p>
          <a:pPr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</a:rPr>
            <a:t>SEMOVENTE SU CINGOLATO SOLO IN SITU</a:t>
          </a:r>
          <a:endParaRPr lang="en-US" sz="1200" b="0" i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9C1EAD8-39CF-4481-95AD-73846E1CA273}" type="parTrans" cxnId="{2162AC5F-6272-48AE-B38F-84BB7EA4775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0F75102C-9C9D-4F8F-865F-9A2A0005193A}" type="sibTrans" cxnId="{2162AC5F-6272-48AE-B38F-84BB7EA4775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419BE1D5-8A2A-4175-B9B4-359FEFF562AA}">
      <dgm:prSet phldrT="[Testo]" custT="1"/>
      <dgm:spPr/>
      <dgm:t>
        <a:bodyPr/>
        <a:lstStyle/>
        <a:p>
          <a:pPr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</a:rPr>
            <a:t>SEMOVENTE SU CINGOLATO SOLO IN SITU</a:t>
          </a:r>
        </a:p>
      </dgm:t>
    </dgm:pt>
    <dgm:pt modelId="{419BBFF7-159A-481E-BF9E-C34D1536F048}" type="parTrans" cxnId="{8245D832-9DD0-4132-9E2F-27E625E64DB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5A8878BE-FFA0-4DE3-9B0D-FF01495EEDB6}" type="sibTrans" cxnId="{8245D832-9DD0-4132-9E2F-27E625E64DB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F9755139-0970-4C2E-B752-489B36871540}">
      <dgm:prSet phldrT="[Testo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2</a:t>
          </a:r>
          <a:endParaRPr lang="en-US" sz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CE1842B-2A03-4247-BE8C-75EB7A48D727}" type="sibTrans" cxnId="{867FCB6C-C2C0-436A-801F-AAD624FAC90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3B9DA91-B300-4E5B-BD41-2FE5A5CDCC7E}" type="parTrans" cxnId="{867FCB6C-C2C0-436A-801F-AAD624FAC90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05C03F2-03A6-42C1-B6B4-C89F9C609359}">
      <dgm:prSet phldrT="[Testo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3</a:t>
          </a:r>
          <a:endParaRPr lang="en-US" sz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651C2DC-E19F-4884-897B-B6193F2ABF87}" type="sibTrans" cxnId="{E4F0FDF6-C1D3-4431-847D-29C2F2AF75C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0992242-F805-4164-B5F6-DFDA2E0588B7}" type="parTrans" cxnId="{E4F0FDF6-C1D3-4431-847D-29C2F2AF75C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F8A2FC0-2BF7-4644-B971-72370BFC3FD4}">
      <dgm:prSet phldrT="[Testo]" custT="1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US" sz="12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5</a:t>
          </a:r>
          <a:endParaRPr lang="en-US" sz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952091B8-4112-45AB-86BC-28C21564A887}" type="parTrans" cxnId="{CA6AD486-EE85-43E7-BE46-65C8634C129D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8FDEAD8F-B474-436E-8CA9-D40CF011CF23}" type="sibTrans" cxnId="{CA6AD486-EE85-43E7-BE46-65C8634C129D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1A2F2A0D-B59E-A549-81AE-9D8989662784}">
      <dgm:prSet phldrT="[Testo]" custT="1"/>
      <dgm:spPr/>
      <dgm:t>
        <a:bodyPr/>
        <a:lstStyle/>
        <a:p>
          <a:pPr>
            <a:buClr>
              <a:srgbClr val="E9EDF4"/>
            </a:buClr>
            <a:buFont typeface="Wingdings" panose="05000000000000000000" pitchFamily="2" charset="2"/>
            <a:buChar char="Ø"/>
          </a:pPr>
          <a:endParaRPr lang="en-US" sz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CE04606-F87E-BE49-BF06-0C085AE1293E}" type="parTrans" cxnId="{29B159A4-520C-7642-B346-B6F0096A9E2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736AB219-2CE9-384D-81AC-779486427F97}" type="sibTrans" cxnId="{29B159A4-520C-7642-B346-B6F0096A9E2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7364C640-F1F6-4D49-8349-F955106CDFBF}">
      <dgm:prSet phldrT="[Testo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7</a:t>
          </a:r>
          <a:endParaRPr lang="en-US" sz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ED4E8BE-611C-E141-AC2E-41DCB4EDD4F1}" type="parTrans" cxnId="{5B2CFE80-EEDD-7745-9E96-BB907768DB74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5FF009F1-24FA-854A-91DE-24E379C8359A}" type="sibTrans" cxnId="{5B2CFE80-EEDD-7745-9E96-BB907768DB74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A39FE86C-33C9-4341-B467-4EE4BAE58893}">
      <dgm:prSet custT="1"/>
      <dgm:spPr/>
      <dgm:t>
        <a:bodyPr/>
        <a:lstStyle/>
        <a:p>
          <a:pPr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COMMERCIALE</a:t>
          </a:r>
        </a:p>
      </dgm:t>
    </dgm:pt>
    <dgm:pt modelId="{0308FB0C-0093-C843-98C2-531351A1A557}" type="parTrans" cxnId="{CFB127F9-F2AA-AB4C-AE6B-3E38D3116A1A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F80B2A19-C302-0B4C-867A-E15B9E648A14}" type="sibTrans" cxnId="{CFB127F9-F2AA-AB4C-AE6B-3E38D3116A1A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3680A44-4AB1-45AD-A36E-5D60B5C90796}" type="pres">
      <dgm:prSet presAssocID="{7E2B309A-94A4-4DB9-B6C6-9D04150A9C00}" presName="Name0" presStyleCnt="0">
        <dgm:presLayoutVars>
          <dgm:dir/>
          <dgm:resizeHandles val="exact"/>
        </dgm:presLayoutVars>
      </dgm:prSet>
      <dgm:spPr/>
    </dgm:pt>
    <dgm:pt modelId="{5C3AE583-F9B0-4204-BE77-607BB75EB369}" type="pres">
      <dgm:prSet presAssocID="{FA80BE78-ABA5-4025-AFB6-D6D58533ABE5}" presName="composite" presStyleCnt="0"/>
      <dgm:spPr/>
    </dgm:pt>
    <dgm:pt modelId="{2F2AF54D-A6FC-47EA-A621-52CADA32FB1B}" type="pres">
      <dgm:prSet presAssocID="{FA80BE78-ABA5-4025-AFB6-D6D58533ABE5}" presName="imagSh" presStyleLbl="bgImgPlace1" presStyleIdx="0" presStyleCnt="2" custScaleX="104198" custScaleY="104198" custLinFactNeighborX="-112" custLinFactNeighborY="-154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 con riempimento a tinta unita"/>
        </a:ext>
      </dgm:extLst>
    </dgm:pt>
    <dgm:pt modelId="{93D66068-DF65-4213-BB01-CFADF814F2F8}" type="pres">
      <dgm:prSet presAssocID="{FA80BE78-ABA5-4025-AFB6-D6D58533ABE5}" presName="txNode" presStyleLbl="node1" presStyleIdx="0" presStyleCnt="2" custScaleY="105073">
        <dgm:presLayoutVars>
          <dgm:bulletEnabled val="1"/>
        </dgm:presLayoutVars>
      </dgm:prSet>
      <dgm:spPr/>
    </dgm:pt>
    <dgm:pt modelId="{C2BC56EE-C5F8-4193-A229-DBC2364E298C}" type="pres">
      <dgm:prSet presAssocID="{DF7187ED-EF43-4AFB-AFE8-9E1BE9033ABB}" presName="sibTrans" presStyleLbl="sibTrans2D1" presStyleIdx="0" presStyleCnt="1"/>
      <dgm:spPr/>
    </dgm:pt>
    <dgm:pt modelId="{F88FC5BE-A403-4742-9C02-DA15D47A990E}" type="pres">
      <dgm:prSet presAssocID="{DF7187ED-EF43-4AFB-AFE8-9E1BE9033ABB}" presName="connTx" presStyleLbl="sibTrans2D1" presStyleIdx="0" presStyleCnt="1"/>
      <dgm:spPr/>
    </dgm:pt>
    <dgm:pt modelId="{FD66488E-0245-4D3E-8D03-08FBF00B45C6}" type="pres">
      <dgm:prSet presAssocID="{45D22ED6-8D28-4FC7-BB39-5F50D2468C06}" presName="composite" presStyleCnt="0"/>
      <dgm:spPr/>
    </dgm:pt>
    <dgm:pt modelId="{ACB14DCD-EF0A-4C95-8EFF-960AF6AEC3F0}" type="pres">
      <dgm:prSet presAssocID="{45D22ED6-8D28-4FC7-BB39-5F50D2468C06}" presName="imagSh" presStyleLbl="bgImgPlace1" presStyleIdx="1" presStyleCnt="2" custScaleX="88224" custScaleY="88224" custLinFactNeighborX="-2254" custLinFactNeighborY="-162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ciclo con riempimento a tinta unita"/>
        </a:ext>
      </dgm:extLst>
    </dgm:pt>
    <dgm:pt modelId="{4E249727-CE14-427F-83B8-36A57CC9C376}" type="pres">
      <dgm:prSet presAssocID="{45D22ED6-8D28-4FC7-BB39-5F50D2468C06}" presName="txNode" presStyleLbl="node1" presStyleIdx="1" presStyleCnt="2" custScaleY="101109" custLinFactNeighborX="-4814" custLinFactNeighborY="3315">
        <dgm:presLayoutVars>
          <dgm:bulletEnabled val="1"/>
        </dgm:presLayoutVars>
      </dgm:prSet>
      <dgm:spPr/>
    </dgm:pt>
  </dgm:ptLst>
  <dgm:cxnLst>
    <dgm:cxn modelId="{D4B78503-6B8E-7942-A19D-3B349FED8B00}" type="presOf" srcId="{A39FE86C-33C9-4341-B467-4EE4BAE58893}" destId="{93D66068-DF65-4213-BB01-CFADF814F2F8}" srcOrd="0" destOrd="14" presId="urn:microsoft.com/office/officeart/2005/8/layout/hProcess10"/>
    <dgm:cxn modelId="{92B9750E-3DD3-4B65-A11B-D771F15E3F24}" srcId="{45D22ED6-8D28-4FC7-BB39-5F50D2468C06}" destId="{F5FDA226-88FB-4FC2-95F6-776459A19F1F}" srcOrd="2" destOrd="0" parTransId="{60BD21AA-2358-4869-B35B-B551A6D005B4}" sibTransId="{91999691-BF26-4AA9-9FBF-C1C76993D241}"/>
    <dgm:cxn modelId="{02DCDB11-9792-4DD9-8670-F173EA84546D}" type="presOf" srcId="{419BE1D5-8A2A-4175-B9B4-359FEFF562AA}" destId="{4E249727-CE14-427F-83B8-36A57CC9C376}" srcOrd="0" destOrd="4" presId="urn:microsoft.com/office/officeart/2005/8/layout/hProcess10"/>
    <dgm:cxn modelId="{BE265626-6A1C-4C53-91AF-9DFA2E10797A}" type="presOf" srcId="{4547BB2B-6703-4953-A39E-64346828F4F0}" destId="{93D66068-DF65-4213-BB01-CFADF814F2F8}" srcOrd="0" destOrd="8" presId="urn:microsoft.com/office/officeart/2005/8/layout/hProcess10"/>
    <dgm:cxn modelId="{51DA252D-B0C2-4346-9DC7-02A0D3BE951B}" srcId="{FA80BE78-ABA5-4025-AFB6-D6D58533ABE5}" destId="{A31291A2-8242-4EC5-965C-8B920663341C}" srcOrd="6" destOrd="0" parTransId="{3FFE8BB5-3FE8-4AAA-8C8E-3634B0A8BE14}" sibTransId="{2924BFCE-5EFD-43AD-B784-6413B58BEE80}"/>
    <dgm:cxn modelId="{8245D832-9DD0-4132-9E2F-27E625E64DB1}" srcId="{45D22ED6-8D28-4FC7-BB39-5F50D2468C06}" destId="{419BE1D5-8A2A-4175-B9B4-359FEFF562AA}" srcOrd="3" destOrd="0" parTransId="{419BBFF7-159A-481E-BF9E-C34D1536F048}" sibTransId="{5A8878BE-FFA0-4DE3-9B0D-FF01495EEDB6}"/>
    <dgm:cxn modelId="{F9CE9C3D-BAEC-4BBE-9805-CED2FA7528AE}" srcId="{FA80BE78-ABA5-4025-AFB6-D6D58533ABE5}" destId="{F2585175-A568-4A88-9818-31FA3BEAB526}" srcOrd="0" destOrd="0" parTransId="{CE0E5653-5ECD-48AA-A322-38A5B1B18FC2}" sibTransId="{0B011E28-C47B-44F6-866B-F59C9A411C1B}"/>
    <dgm:cxn modelId="{285D393F-D3EA-4A7E-8A35-49628CCD28BC}" type="presOf" srcId="{F9755139-0970-4C2E-B752-489B36871540}" destId="{93D66068-DF65-4213-BB01-CFADF814F2F8}" srcOrd="0" destOrd="3" presId="urn:microsoft.com/office/officeart/2005/8/layout/hProcess10"/>
    <dgm:cxn modelId="{96874041-B947-47FE-BD68-D10ED12F6DE3}" type="presOf" srcId="{F2585175-A568-4A88-9818-31FA3BEAB526}" destId="{93D66068-DF65-4213-BB01-CFADF814F2F8}" srcOrd="0" destOrd="1" presId="urn:microsoft.com/office/officeart/2005/8/layout/hProcess10"/>
    <dgm:cxn modelId="{EF7AEF43-07C3-45A2-9074-34834473E2B3}" srcId="{45D22ED6-8D28-4FC7-BB39-5F50D2468C06}" destId="{ECA86FFF-1A21-4D87-8838-2A458FF1D781}" srcOrd="0" destOrd="0" parTransId="{F49BDBF6-AD74-44D5-82D4-E10C2086FC32}" sibTransId="{D06370DB-F0D8-409D-9CC4-5CABF87662DC}"/>
    <dgm:cxn modelId="{D8F88F44-115D-7242-A40F-522BBD3070B9}" type="presOf" srcId="{7364C640-F1F6-4D49-8349-F955106CDFBF}" destId="{93D66068-DF65-4213-BB01-CFADF814F2F8}" srcOrd="0" destOrd="13" presId="urn:microsoft.com/office/officeart/2005/8/layout/hProcess10"/>
    <dgm:cxn modelId="{684F0B49-F59E-499E-B052-39B05C385D7B}" type="presOf" srcId="{A31291A2-8242-4EC5-965C-8B920663341C}" destId="{93D66068-DF65-4213-BB01-CFADF814F2F8}" srcOrd="0" destOrd="7" presId="urn:microsoft.com/office/officeart/2005/8/layout/hProcess10"/>
    <dgm:cxn modelId="{C2208D4B-5115-4195-B03A-C004E1ABD6FE}" srcId="{FA80BE78-ABA5-4025-AFB6-D6D58533ABE5}" destId="{C07BB6D1-25F6-424A-A0FD-B851DB0C0742}" srcOrd="1" destOrd="0" parTransId="{7239983F-7136-4EFF-948D-DCE000EE6CB4}" sibTransId="{D852AD85-4BFA-40E9-9465-48209AE74861}"/>
    <dgm:cxn modelId="{243EF95C-E7B4-4C4C-AC79-15316560DB4E}" type="presOf" srcId="{DF7187ED-EF43-4AFB-AFE8-9E1BE9033ABB}" destId="{F88FC5BE-A403-4742-9C02-DA15D47A990E}" srcOrd="1" destOrd="0" presId="urn:microsoft.com/office/officeart/2005/8/layout/hProcess10"/>
    <dgm:cxn modelId="{5F8D075E-C874-4412-8D5D-0DF3DAD9DAA1}" srcId="{FA80BE78-ABA5-4025-AFB6-D6D58533ABE5}" destId="{EA8154AA-E525-4111-834C-080BBECD95F7}" srcOrd="11" destOrd="0" parTransId="{D02B339B-7EA2-401F-B531-A50336E75EF1}" sibTransId="{CEC7CD9E-EFD1-4176-9E8B-A335A0FDC1D4}"/>
    <dgm:cxn modelId="{DEA1285E-9B16-48A7-A02F-4089C11A875B}" type="presOf" srcId="{BE9FEE19-4930-4763-BFD1-B3A6C568AE4F}" destId="{93D66068-DF65-4213-BB01-CFADF814F2F8}" srcOrd="0" destOrd="10" presId="urn:microsoft.com/office/officeart/2005/8/layout/hProcess10"/>
    <dgm:cxn modelId="{2162AC5F-6272-48AE-B38F-84BB7EA47752}" srcId="{45D22ED6-8D28-4FC7-BB39-5F50D2468C06}" destId="{2ABF507E-14EC-4A5F-B1C1-0876471D580E}" srcOrd="1" destOrd="0" parTransId="{A9C1EAD8-39CF-4481-95AD-73846E1CA273}" sibTransId="{0F75102C-9C9D-4F8F-865F-9A2A0005193A}"/>
    <dgm:cxn modelId="{65089969-83E6-48F3-AAA4-30949212F8F9}" srcId="{FA80BE78-ABA5-4025-AFB6-D6D58533ABE5}" destId="{BE9FEE19-4930-4763-BFD1-B3A6C568AE4F}" srcOrd="9" destOrd="0" parTransId="{F84DFE09-90D7-4C80-A84F-D9C4433F8D0D}" sibTransId="{420CC13C-BD7A-4F09-85D1-DFDC76D412FE}"/>
    <dgm:cxn modelId="{29EA006A-646B-4B1D-A100-584D9B124921}" type="presOf" srcId="{B994C357-52B8-4D87-AB90-846993BD9BCB}" destId="{93D66068-DF65-4213-BB01-CFADF814F2F8}" srcOrd="0" destOrd="11" presId="urn:microsoft.com/office/officeart/2005/8/layout/hProcess10"/>
    <dgm:cxn modelId="{867FCB6C-C2C0-436A-801F-AAD624FAC902}" srcId="{FA80BE78-ABA5-4025-AFB6-D6D58533ABE5}" destId="{F9755139-0970-4C2E-B752-489B36871540}" srcOrd="2" destOrd="0" parTransId="{F3B9DA91-B300-4E5B-BD41-2FE5A5CDCC7E}" sibTransId="{7CE1842B-2A03-4247-BE8C-75EB7A48D727}"/>
    <dgm:cxn modelId="{552F7179-E743-4CB2-BF3E-C017AFE0FA74}" type="presOf" srcId="{7E2B309A-94A4-4DB9-B6C6-9D04150A9C00}" destId="{C3680A44-4AB1-45AD-A36E-5D60B5C90796}" srcOrd="0" destOrd="0" presId="urn:microsoft.com/office/officeart/2005/8/layout/hProcess10"/>
    <dgm:cxn modelId="{5B2CFE80-EEDD-7745-9E96-BB907768DB74}" srcId="{FA80BE78-ABA5-4025-AFB6-D6D58533ABE5}" destId="{7364C640-F1F6-4D49-8349-F955106CDFBF}" srcOrd="12" destOrd="0" parTransId="{6ED4E8BE-611C-E141-AC2E-41DCB4EDD4F1}" sibTransId="{5FF009F1-24FA-854A-91DE-24E379C8359A}"/>
    <dgm:cxn modelId="{7C51B981-A384-45EE-979D-5A03B22E36BB}" type="presOf" srcId="{8FFCB45B-44A8-49AA-93F6-68CB4FEBCF37}" destId="{93D66068-DF65-4213-BB01-CFADF814F2F8}" srcOrd="0" destOrd="6" presId="urn:microsoft.com/office/officeart/2005/8/layout/hProcess10"/>
    <dgm:cxn modelId="{321C2685-FD19-4872-8CF3-2460FCED759C}" type="presOf" srcId="{DF7187ED-EF43-4AFB-AFE8-9E1BE9033ABB}" destId="{C2BC56EE-C5F8-4193-A229-DBC2364E298C}" srcOrd="0" destOrd="0" presId="urn:microsoft.com/office/officeart/2005/8/layout/hProcess10"/>
    <dgm:cxn modelId="{CA6AD486-EE85-43E7-BE46-65C8634C129D}" srcId="{FA80BE78-ABA5-4025-AFB6-D6D58533ABE5}" destId="{6F8A2FC0-2BF7-4644-B971-72370BFC3FD4}" srcOrd="8" destOrd="0" parTransId="{952091B8-4112-45AB-86BC-28C21564A887}" sibTransId="{8FDEAD8F-B474-436E-8CA9-D40CF011CF23}"/>
    <dgm:cxn modelId="{978ECC88-B98F-4FC1-B68E-5F2C5145D2DD}" type="presOf" srcId="{2ABF507E-14EC-4A5F-B1C1-0876471D580E}" destId="{4E249727-CE14-427F-83B8-36A57CC9C376}" srcOrd="0" destOrd="2" presId="urn:microsoft.com/office/officeart/2005/8/layout/hProcess10"/>
    <dgm:cxn modelId="{E0D4F88A-E1AA-4DA2-8ADA-991B48A8C7AE}" srcId="{FA80BE78-ABA5-4025-AFB6-D6D58533ABE5}" destId="{49EEFDD7-15E2-4EF6-827E-D01307AD81E2}" srcOrd="3" destOrd="0" parTransId="{43083E9F-C107-4A1C-90CE-188930F9F361}" sibTransId="{C1617883-906A-4F18-8D3D-10E9DD3A6C30}"/>
    <dgm:cxn modelId="{5D30EF8C-F25F-4865-8162-4BBE5963E6B3}" srcId="{FA80BE78-ABA5-4025-AFB6-D6D58533ABE5}" destId="{8FFCB45B-44A8-49AA-93F6-68CB4FEBCF37}" srcOrd="5" destOrd="0" parTransId="{5702E7B8-D90D-4B7D-A4E8-3D6B424BD294}" sibTransId="{F1CBD9BD-0867-496E-B04C-A13654369593}"/>
    <dgm:cxn modelId="{C97E1E8D-3CC7-4FF6-BED4-540C9390AE09}" type="presOf" srcId="{FA80BE78-ABA5-4025-AFB6-D6D58533ABE5}" destId="{93D66068-DF65-4213-BB01-CFADF814F2F8}" srcOrd="0" destOrd="0" presId="urn:microsoft.com/office/officeart/2005/8/layout/hProcess10"/>
    <dgm:cxn modelId="{076FDF94-2D32-4AF6-990E-042E26045CC8}" srcId="{7E2B309A-94A4-4DB9-B6C6-9D04150A9C00}" destId="{45D22ED6-8D28-4FC7-BB39-5F50D2468C06}" srcOrd="1" destOrd="0" parTransId="{0766BCC8-B1B2-442A-A63D-682939B1210A}" sibTransId="{A14909E3-7E45-4A74-9C13-EDB688B43C5F}"/>
    <dgm:cxn modelId="{254E5E98-0F35-4F30-8893-E58DC58A67B6}" type="presOf" srcId="{EA8154AA-E525-4111-834C-080BBECD95F7}" destId="{93D66068-DF65-4213-BB01-CFADF814F2F8}" srcOrd="0" destOrd="12" presId="urn:microsoft.com/office/officeart/2005/8/layout/hProcess10"/>
    <dgm:cxn modelId="{29B159A4-520C-7642-B346-B6F0096A9E27}" srcId="{FA80BE78-ABA5-4025-AFB6-D6D58533ABE5}" destId="{1A2F2A0D-B59E-A549-81AE-9D8989662784}" srcOrd="14" destOrd="0" parTransId="{5CE04606-F87E-BE49-BF06-0C085AE1293E}" sibTransId="{736AB219-2CE9-384D-81AC-779486427F97}"/>
    <dgm:cxn modelId="{40B37DA7-DC6B-479D-9811-C4085E8B9EFC}" type="presOf" srcId="{49EEFDD7-15E2-4EF6-827E-D01307AD81E2}" destId="{93D66068-DF65-4213-BB01-CFADF814F2F8}" srcOrd="0" destOrd="4" presId="urn:microsoft.com/office/officeart/2005/8/layout/hProcess10"/>
    <dgm:cxn modelId="{703F2BA9-0AD1-4295-89C0-EEC726DEB6D1}" type="presOf" srcId="{45D22ED6-8D28-4FC7-BB39-5F50D2468C06}" destId="{4E249727-CE14-427F-83B8-36A57CC9C376}" srcOrd="0" destOrd="0" presId="urn:microsoft.com/office/officeart/2005/8/layout/hProcess10"/>
    <dgm:cxn modelId="{D02A96B0-F384-48E9-89F3-DB9C7F439B60}" type="presOf" srcId="{6F8A2FC0-2BF7-4644-B971-72370BFC3FD4}" destId="{93D66068-DF65-4213-BB01-CFADF814F2F8}" srcOrd="0" destOrd="9" presId="urn:microsoft.com/office/officeart/2005/8/layout/hProcess10"/>
    <dgm:cxn modelId="{AED288B7-E7FB-4B12-AED6-53A1C1028769}" type="presOf" srcId="{505C03F2-03A6-42C1-B6B4-C89F9C609359}" destId="{93D66068-DF65-4213-BB01-CFADF814F2F8}" srcOrd="0" destOrd="5" presId="urn:microsoft.com/office/officeart/2005/8/layout/hProcess10"/>
    <dgm:cxn modelId="{036D78BA-583F-4BFF-8FF9-E0CE52C2E841}" type="presOf" srcId="{F5FDA226-88FB-4FC2-95F6-776459A19F1F}" destId="{4E249727-CE14-427F-83B8-36A57CC9C376}" srcOrd="0" destOrd="3" presId="urn:microsoft.com/office/officeart/2005/8/layout/hProcess10"/>
    <dgm:cxn modelId="{B78DC4BC-735F-4A28-A7F0-9B93497CAFBF}" srcId="{7E2B309A-94A4-4DB9-B6C6-9D04150A9C00}" destId="{FA80BE78-ABA5-4025-AFB6-D6D58533ABE5}" srcOrd="0" destOrd="0" parTransId="{69D01CD3-B128-464B-B22F-C1047B4C63A1}" sibTransId="{DF7187ED-EF43-4AFB-AFE8-9E1BE9033ABB}"/>
    <dgm:cxn modelId="{F06081C0-D967-4618-BE37-4E490152DBBF}" srcId="{FA80BE78-ABA5-4025-AFB6-D6D58533ABE5}" destId="{B994C357-52B8-4D87-AB90-846993BD9BCB}" srcOrd="10" destOrd="0" parTransId="{85EE2EAA-C2C9-478A-9915-57D201BAE65A}" sibTransId="{7E507F15-C25C-4B06-9019-9D11766C1F42}"/>
    <dgm:cxn modelId="{8A2CAECB-FBC0-2840-A276-0DEA35C9DFB5}" type="presOf" srcId="{1A2F2A0D-B59E-A549-81AE-9D8989662784}" destId="{93D66068-DF65-4213-BB01-CFADF814F2F8}" srcOrd="0" destOrd="15" presId="urn:microsoft.com/office/officeart/2005/8/layout/hProcess10"/>
    <dgm:cxn modelId="{436457E4-863A-4AF3-9C8D-8F3FD8640C30}" type="presOf" srcId="{ECA86FFF-1A21-4D87-8838-2A458FF1D781}" destId="{4E249727-CE14-427F-83B8-36A57CC9C376}" srcOrd="0" destOrd="1" presId="urn:microsoft.com/office/officeart/2005/8/layout/hProcess10"/>
    <dgm:cxn modelId="{DF80DEE6-0F8A-4FA8-9D8A-19E25DA6054C}" type="presOf" srcId="{C07BB6D1-25F6-424A-A0FD-B851DB0C0742}" destId="{93D66068-DF65-4213-BB01-CFADF814F2F8}" srcOrd="0" destOrd="2" presId="urn:microsoft.com/office/officeart/2005/8/layout/hProcess10"/>
    <dgm:cxn modelId="{4FA08CEA-863B-487C-9D73-A93B31868389}" srcId="{FA80BE78-ABA5-4025-AFB6-D6D58533ABE5}" destId="{4547BB2B-6703-4953-A39E-64346828F4F0}" srcOrd="7" destOrd="0" parTransId="{B3889454-919C-45BD-8CB5-0A47C89114AD}" sibTransId="{82C384B3-B9F8-48D6-99E0-7DD9711D84F0}"/>
    <dgm:cxn modelId="{E4F0FDF6-C1D3-4431-847D-29C2F2AF75CA}" srcId="{FA80BE78-ABA5-4025-AFB6-D6D58533ABE5}" destId="{505C03F2-03A6-42C1-B6B4-C89F9C609359}" srcOrd="4" destOrd="0" parTransId="{C0992242-F805-4164-B5F6-DFDA2E0588B7}" sibTransId="{4651C2DC-E19F-4884-897B-B6193F2ABF87}"/>
    <dgm:cxn modelId="{CFB127F9-F2AA-AB4C-AE6B-3E38D3116A1A}" srcId="{FA80BE78-ABA5-4025-AFB6-D6D58533ABE5}" destId="{A39FE86C-33C9-4341-B467-4EE4BAE58893}" srcOrd="13" destOrd="0" parTransId="{0308FB0C-0093-C843-98C2-531351A1A557}" sibTransId="{F80B2A19-C302-0B4C-867A-E15B9E648A14}"/>
    <dgm:cxn modelId="{3CC84D79-2CB6-4297-93D3-C88BBCC01632}" type="presParOf" srcId="{C3680A44-4AB1-45AD-A36E-5D60B5C90796}" destId="{5C3AE583-F9B0-4204-BE77-607BB75EB369}" srcOrd="0" destOrd="0" presId="urn:microsoft.com/office/officeart/2005/8/layout/hProcess10"/>
    <dgm:cxn modelId="{02E34F85-2F93-4839-9D77-EF04DA104EB1}" type="presParOf" srcId="{5C3AE583-F9B0-4204-BE77-607BB75EB369}" destId="{2F2AF54D-A6FC-47EA-A621-52CADA32FB1B}" srcOrd="0" destOrd="0" presId="urn:microsoft.com/office/officeart/2005/8/layout/hProcess10"/>
    <dgm:cxn modelId="{852EA3B4-E8D6-4F7B-8293-0BBB4B6F4517}" type="presParOf" srcId="{5C3AE583-F9B0-4204-BE77-607BB75EB369}" destId="{93D66068-DF65-4213-BB01-CFADF814F2F8}" srcOrd="1" destOrd="0" presId="urn:microsoft.com/office/officeart/2005/8/layout/hProcess10"/>
    <dgm:cxn modelId="{2E3B75AD-4D1C-43C6-96AB-F822E846A821}" type="presParOf" srcId="{C3680A44-4AB1-45AD-A36E-5D60B5C90796}" destId="{C2BC56EE-C5F8-4193-A229-DBC2364E298C}" srcOrd="1" destOrd="0" presId="urn:microsoft.com/office/officeart/2005/8/layout/hProcess10"/>
    <dgm:cxn modelId="{B70FC47B-CBB0-401D-8E8C-A2DBFDF2FEEA}" type="presParOf" srcId="{C2BC56EE-C5F8-4193-A229-DBC2364E298C}" destId="{F88FC5BE-A403-4742-9C02-DA15D47A990E}" srcOrd="0" destOrd="0" presId="urn:microsoft.com/office/officeart/2005/8/layout/hProcess10"/>
    <dgm:cxn modelId="{5950B652-9B3B-46DC-A982-2A3EBE191A7A}" type="presParOf" srcId="{C3680A44-4AB1-45AD-A36E-5D60B5C90796}" destId="{FD66488E-0245-4D3E-8D03-08FBF00B45C6}" srcOrd="2" destOrd="0" presId="urn:microsoft.com/office/officeart/2005/8/layout/hProcess10"/>
    <dgm:cxn modelId="{DAB3E88F-D3E7-489F-89F8-407C74DECDDC}" type="presParOf" srcId="{FD66488E-0245-4D3E-8D03-08FBF00B45C6}" destId="{ACB14DCD-EF0A-4C95-8EFF-960AF6AEC3F0}" srcOrd="0" destOrd="0" presId="urn:microsoft.com/office/officeart/2005/8/layout/hProcess10"/>
    <dgm:cxn modelId="{B126D7F2-399B-4ED9-A502-65AF39B57E1A}" type="presParOf" srcId="{FD66488E-0245-4D3E-8D03-08FBF00B45C6}" destId="{4E249727-CE14-427F-83B8-36A57CC9C37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79474-8655-45A7-A794-529354ECD0CB}" type="doc">
      <dgm:prSet loTypeId="urn:microsoft.com/office/officeart/2005/8/layout/b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9C622B0-4EE7-4313-B7EF-E2ECED6239BF}">
      <dgm:prSet phldrT="[Testo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PRELIMINARI</a:t>
          </a:r>
        </a:p>
      </dgm:t>
    </dgm:pt>
    <dgm:pt modelId="{A84A5240-AD4C-4649-9390-947B5FE28139}" type="parTrans" cxnId="{34FA3DFA-C9EA-4156-9EF0-5AAC01173130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3B70DD3-6331-4E0F-BFA4-D17B61A576BC}" type="sibTrans" cxnId="{34FA3DFA-C9EA-4156-9EF0-5AAC01173130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9F474AEF-1D72-4B50-811B-26E96EC705D5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PROGETTO DI DEMOLIZONE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8A1C857-2A1A-417F-A28F-425388703790}" type="parTrans" cxnId="{A590D9F5-51FC-42F1-BFA0-A17E4881D14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EA2BB52-5219-423C-874A-50A773938E5A}" type="sibTrans" cxnId="{A590D9F5-51FC-42F1-BFA0-A17E4881D14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A63F255-4BED-4732-9D8C-66E0ABA957F6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ONERI DELLA SICUREZZA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19B83154-738A-4748-9124-C8F223B8E287}" type="parTrans" cxnId="{794974E6-FAD7-489B-9982-1CF633C52416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097732E-7DD3-4E17-AEAF-8A9DDA2DBA4D}" type="sibTrans" cxnId="{794974E6-FAD7-489B-9982-1CF633C52416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D75BB5ED-36AA-4FED-B0B0-9FFBF50C11E3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DUE DILIGENCE AMBIENTALE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6118E9A-9F42-4921-AE15-1B90B36A2A61}" type="parTrans" cxnId="{16967520-B505-433A-8DC1-3DC59123869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9A8E767F-7BEB-43BD-8FB9-E0ED10556485}" type="sibTrans" cxnId="{16967520-B505-433A-8DC1-3DC59123869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75A09A8-F46D-45C5-B355-406B9BF2F3EE}">
      <dgm:prSet phldrT="[Testo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DI ACQUISIZIONE</a:t>
          </a:r>
        </a:p>
      </dgm:t>
    </dgm:pt>
    <dgm:pt modelId="{275740A0-5234-43E9-B4E8-24AB2AB451C9}" type="parTrans" cxnId="{81ECE959-9388-46F8-8E88-BDD6CC405AC3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14A3112-CDF3-4CD7-9259-597D8B1B990F}" type="sibTrans" cxnId="{81ECE959-9388-46F8-8E88-BDD6CC405AC3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FA9FA16-D1A4-4D9F-A17E-053D706F0174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ACQUISTO MACCHINARI DA DEMOLIZIONE</a:t>
          </a:r>
        </a:p>
      </dgm:t>
    </dgm:pt>
    <dgm:pt modelId="{D07EE106-F7AA-411C-A47E-E16C4A7ED329}" type="parTrans" cxnId="{6724A8F9-E642-4EA7-A6FA-428BD8E2EB8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16EF0763-16EC-42D8-83DE-E65B6FEE250B}" type="sibTrans" cxnId="{6724A8F9-E642-4EA7-A6FA-428BD8E2EB8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A9200AEE-AAFA-4FE3-B3F5-D458BD458330}">
      <dgm:prSet phldrT="[Testo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OPERATIVI</a:t>
          </a:r>
        </a:p>
      </dgm:t>
    </dgm:pt>
    <dgm:pt modelId="{6A9C61B9-CC82-49D3-8119-A486AFF82BB5}" type="parTrans" cxnId="{7F3CC76B-246B-417A-90B8-7C1AF9D601A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529364F-746A-4E37-BC39-561DC283C877}" type="sibTrans" cxnId="{7F3CC76B-246B-417A-90B8-7C1AF9D601A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8581451-47E6-4E42-A43F-EEE8015A832E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ALLESTIMENTO CANTIERE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6D52EFF-7992-4760-9B8B-BB4DFC933DE7}" type="parTrans" cxnId="{B3FAA0D4-E870-42C5-B287-7E89243541D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13D7E82D-7A28-4438-A49F-C7D6E3BDA051}" type="sibTrans" cxnId="{B3FAA0D4-E870-42C5-B287-7E89243541D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D866B5E-A0C7-4711-B807-7B81299EA3ED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MANUTENZIONE MACCHINARI </a:t>
          </a:r>
        </a:p>
      </dgm:t>
    </dgm:pt>
    <dgm:pt modelId="{29F082DB-9791-4C71-9E7C-7DA2374387F2}" type="parTrans" cxnId="{7E293E61-3429-47A1-9E4A-0863994A540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25C4BC4-8DE9-42FA-8396-E663199E6DCB}" type="sibTrans" cxnId="{7E293E61-3429-47A1-9E4A-0863994A540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8FB4139-01B2-4453-A1EC-85D9237628B6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PERSONALE</a:t>
          </a:r>
        </a:p>
      </dgm:t>
    </dgm:pt>
    <dgm:pt modelId="{D89ABF79-668B-4D5C-9754-244E0205B865}" type="parTrans" cxnId="{A6ECBFE4-D53F-4562-BB72-21D707514C5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CE13F87-BDE6-4674-9DF4-CD6327C9F225}" type="sibTrans" cxnId="{A6ECBFE4-D53F-4562-BB72-21D707514C5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37E4FA3-BD34-45C7-B848-0AF457293214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ASSICURAZIONE</a:t>
          </a:r>
        </a:p>
      </dgm:t>
    </dgm:pt>
    <dgm:pt modelId="{518BD9A6-A26C-4D9E-9200-989B3B565969}" type="parTrans" cxnId="{5725856D-7B16-4863-980C-C99045BBDB5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E647306-4D43-4A23-A580-7BCCC2E1209E}" type="sibTrans" cxnId="{5725856D-7B16-4863-980C-C99045BBDB5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54BD423-3D75-4C19-946E-C2304075F5D2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CONSUMI (ENERGIA – DIESEL – ACQUA)</a:t>
          </a:r>
        </a:p>
      </dgm:t>
    </dgm:pt>
    <dgm:pt modelId="{83CCDB36-FD4F-4F28-8873-4154275B58DA}" type="parTrans" cxnId="{DAEF72A3-6354-45EA-86E9-C736912B61AE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17C4B81-6159-4B00-B99F-CA125877B63A}" type="sibTrans" cxnId="{DAEF72A3-6354-45EA-86E9-C736912B61AE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B41A582D-B5E7-480E-8FAF-538013CA12C8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BONIFICA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B169CAB-CA7D-4681-AF72-C71F52964A75}" type="parTrans" cxnId="{EB208B99-D014-4E19-B6BD-1F31C1FD1AC4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CF95661-C82E-49B8-A335-10B3E8B0C9C9}" type="sibTrans" cxnId="{EB208B99-D014-4E19-B6BD-1F31C1FD1AC4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6F53EC8-EAF9-4EEA-B863-93EC79FA7D87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1.99 €/m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800" b="1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82E7275-5746-44AD-A2CE-3768EC740D8D}" type="parTrans" cxnId="{144B6259-D842-4413-A56C-3E423EDAB4F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A6C3C4B-89AC-443B-88F8-0357C5000500}" type="sibTrans" cxnId="{144B6259-D842-4413-A56C-3E423EDAB4F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99344624-E147-4809-AD00-67409A13299C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0.06 €/m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E4A8EAA-3535-4EA4-9B8C-E35F88DF886A}" type="parTrans" cxnId="{F16CF4BA-9714-4667-AD1C-0BDD176FEBF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87E6276-0F04-4F75-B1B0-E8809C0E43D0}" type="sibTrans" cxnId="{F16CF4BA-9714-4667-AD1C-0BDD176FEBF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A89AA29-60CB-4976-ADB3-8F6A44FCE305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0.08 €/m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AB69D13-0D8F-4BE8-B789-4FE58B859965}" type="parTrans" cxnId="{1C9D17AD-370E-4D59-ABAE-C817ED39404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A22545A-9131-418C-862F-04961F05FA0A}" type="sibTrans" cxnId="{1C9D17AD-370E-4D59-ABAE-C817ED39404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4542525-D0B1-40EF-AC30-55C8E0ECB898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0.50 €/m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2932000-99E4-4E42-B6A1-5CDF983AEAC7}" type="parTrans" cxnId="{5EFBD9E9-3FB0-4460-A41C-8637D3DC411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DDAA86E-45EC-4C89-9A68-E63345C2B9AA}" type="sibTrans" cxnId="{5EFBD9E9-3FB0-4460-A41C-8637D3DC411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5071862-4AF5-4BB9-B5D4-D8667AFD0F30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0.72 €/m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A5C297FB-EEB7-42BF-A368-F0048938F118}" type="parTrans" cxnId="{18A69207-4E5B-4DC4-A1D1-BFC26D09E50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56D2351-F0A2-40AF-A868-03D7267F9672}" type="sibTrans" cxnId="{18A69207-4E5B-4DC4-A1D1-BFC26D09E50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01455B7-7A55-4F2A-8CA8-B06E3588E57F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pPr>
            <a:buNone/>
          </a:pPr>
          <a:r>
            <a:rPr lang="en-US" sz="140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0.02 €/m</a:t>
          </a:r>
          <a:r>
            <a:rPr lang="en-US" sz="1400" baseline="3000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6F400E7-2E38-4518-99E1-0E315FEA6483}" type="parTrans" cxnId="{3C701F0F-141A-4BD5-8828-0DA33B719B1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6F52918-8060-4B38-B893-29DC54C4626D}" type="sibTrans" cxnId="{3C701F0F-141A-4BD5-8828-0DA33B719B1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CBEA3CB-8CF2-4BBE-B40B-AF17F89F88A3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0.51 </a:t>
          </a: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b="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55860FA-CAF3-4526-AD95-56E00CD16413}" type="parTrans" cxnId="{6484D94A-ED2A-402D-A641-F6D9BC73128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3660397F-B3EC-490E-B42D-71BD6C57C76F}" type="sibTrans" cxnId="{6484D94A-ED2A-402D-A641-F6D9BC73128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AD4D9A0D-B1C1-40BD-A9F7-249E0190B33A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1.23 €/m</a:t>
          </a:r>
          <a:r>
            <a:rPr lang="en-US" sz="1400" b="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b="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C8BB244-E12D-4508-8918-5105E9DC6529}" type="parTrans" cxnId="{15E6FC42-81E2-43AF-8805-AF717A8CEEB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2B4E448-BC80-43E0-9EE6-9FA0A5220629}" type="sibTrans" cxnId="{15E6FC42-81E2-43AF-8805-AF717A8CEEB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B7BE13F-A04A-4FE2-A296-FF5AB24A3F74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0.05 €/m</a:t>
          </a:r>
          <a:r>
            <a:rPr lang="en-US" sz="1400" b="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b="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49B5D36-6089-46CC-BC80-9023F6630C7B}" type="parTrans" cxnId="{F457A627-E20A-411C-B034-3C1F4897D306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F757139-89B6-49D9-A535-ED92925E018C}" type="sibTrans" cxnId="{F457A627-E20A-411C-B034-3C1F4897D306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D1CAA3D-D86A-448C-98D3-CB828363820A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0.42 €/m</a:t>
          </a:r>
          <a:r>
            <a:rPr lang="en-US" sz="1400" b="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b="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EC5B372-C60A-4DAF-A5CB-67EA59CF0FE1}" type="parTrans" cxnId="{4F1D74EB-31FB-4E85-9096-29CCB99F446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36667766-EB5D-40E2-9B54-197B2DB9C4DC}" type="sibTrans" cxnId="{4F1D74EB-31FB-4E85-9096-29CCB99F446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F037087-0018-4920-9FFA-30D0F395E5FC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pPr>
            <a:buNone/>
          </a:pPr>
          <a:endParaRPr lang="en-US" sz="1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DFFCA3B-173B-4C4C-814E-ADC27054FD29}" type="parTrans" cxnId="{09E5DAD8-AA60-604B-8A2C-E4589FCD6A0C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11BD3EC-F205-4D81-AECB-D1E25D6C3A84}" type="sibTrans" cxnId="{09E5DAD8-AA60-604B-8A2C-E4589FCD6A0C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6B30AECD-7487-4DE8-8816-8B088BDEE0DC}" type="pres">
      <dgm:prSet presAssocID="{4C979474-8655-45A7-A794-529354ECD0CB}" presName="diagram" presStyleCnt="0">
        <dgm:presLayoutVars>
          <dgm:dir/>
          <dgm:animLvl val="lvl"/>
          <dgm:resizeHandles val="exact"/>
        </dgm:presLayoutVars>
      </dgm:prSet>
      <dgm:spPr/>
    </dgm:pt>
    <dgm:pt modelId="{1807D0EF-022D-4F8E-B2B6-F79B1B37855F}" type="pres">
      <dgm:prSet presAssocID="{19C622B0-4EE7-4313-B7EF-E2ECED6239BF}" presName="compNode" presStyleCnt="0"/>
      <dgm:spPr/>
    </dgm:pt>
    <dgm:pt modelId="{F04E2D3E-722D-4ADE-A62D-20923E4A9CA3}" type="pres">
      <dgm:prSet presAssocID="{19C622B0-4EE7-4313-B7EF-E2ECED6239BF}" presName="childRect" presStyleLbl="bgAcc1" presStyleIdx="0" presStyleCnt="3">
        <dgm:presLayoutVars>
          <dgm:bulletEnabled val="1"/>
        </dgm:presLayoutVars>
      </dgm:prSet>
      <dgm:spPr/>
    </dgm:pt>
    <dgm:pt modelId="{D8B43383-149A-480A-A681-D1AE8DBE04FA}" type="pres">
      <dgm:prSet presAssocID="{19C622B0-4EE7-4313-B7EF-E2ECED6239B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F105BD2-D258-4ABB-ADE2-EAC1D29E2BEA}" type="pres">
      <dgm:prSet presAssocID="{19C622B0-4EE7-4313-B7EF-E2ECED6239BF}" presName="parentRect" presStyleLbl="alignNode1" presStyleIdx="0" presStyleCnt="3"/>
      <dgm:spPr/>
    </dgm:pt>
    <dgm:pt modelId="{269F3206-474C-4C0A-8A6D-9EC2BE2ADE33}" type="pres">
      <dgm:prSet presAssocID="{19C622B0-4EE7-4313-B7EF-E2ECED6239BF}" presName="adorn" presStyleLbl="fgAccFollowNode1" presStyleIdx="0" presStyleCnt="3" custScaleY="10202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2199AD40-FCE7-4104-94B7-73A661A22650}" type="pres">
      <dgm:prSet presAssocID="{23B70DD3-6331-4E0F-BFA4-D17B61A576BC}" presName="sibTrans" presStyleLbl="sibTrans2D1" presStyleIdx="0" presStyleCnt="0"/>
      <dgm:spPr/>
    </dgm:pt>
    <dgm:pt modelId="{D270F08C-0C6B-463D-ABE2-055B77DD2735}" type="pres">
      <dgm:prSet presAssocID="{075A09A8-F46D-45C5-B355-406B9BF2F3EE}" presName="compNode" presStyleCnt="0"/>
      <dgm:spPr/>
    </dgm:pt>
    <dgm:pt modelId="{676BF29F-967C-49C9-A5E2-262EA29D54EF}" type="pres">
      <dgm:prSet presAssocID="{075A09A8-F46D-45C5-B355-406B9BF2F3EE}" presName="childRect" presStyleLbl="bgAcc1" presStyleIdx="1" presStyleCnt="3">
        <dgm:presLayoutVars>
          <dgm:bulletEnabled val="1"/>
        </dgm:presLayoutVars>
      </dgm:prSet>
      <dgm:spPr/>
    </dgm:pt>
    <dgm:pt modelId="{EE51D819-2E5E-4283-92A5-EFF1FEB83FF2}" type="pres">
      <dgm:prSet presAssocID="{075A09A8-F46D-45C5-B355-406B9BF2F3E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98A73EE-EA3C-4B8F-B284-5916B8AA8D15}" type="pres">
      <dgm:prSet presAssocID="{075A09A8-F46D-45C5-B355-406B9BF2F3EE}" presName="parentRect" presStyleLbl="alignNode1" presStyleIdx="1" presStyleCnt="3"/>
      <dgm:spPr/>
    </dgm:pt>
    <dgm:pt modelId="{5F2D892E-F3A9-4050-91A8-71B12A0376EE}" type="pres">
      <dgm:prSet presAssocID="{075A09A8-F46D-45C5-B355-406B9BF2F3E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vatore con riempimento a tinta unita"/>
        </a:ext>
      </dgm:extLst>
    </dgm:pt>
    <dgm:pt modelId="{F38AA986-19DA-471E-89FA-24F87F2AA861}" type="pres">
      <dgm:prSet presAssocID="{C14A3112-CDF3-4CD7-9259-597D8B1B990F}" presName="sibTrans" presStyleLbl="sibTrans2D1" presStyleIdx="0" presStyleCnt="0"/>
      <dgm:spPr/>
    </dgm:pt>
    <dgm:pt modelId="{C08A7563-1056-4242-BBA6-30FD36D1C0A6}" type="pres">
      <dgm:prSet presAssocID="{A9200AEE-AAFA-4FE3-B3F5-D458BD458330}" presName="compNode" presStyleCnt="0"/>
      <dgm:spPr/>
    </dgm:pt>
    <dgm:pt modelId="{BB4993EC-D4B2-418F-9912-2924C00A7F0C}" type="pres">
      <dgm:prSet presAssocID="{A9200AEE-AAFA-4FE3-B3F5-D458BD458330}" presName="childRect" presStyleLbl="bgAcc1" presStyleIdx="2" presStyleCnt="3">
        <dgm:presLayoutVars>
          <dgm:bulletEnabled val="1"/>
        </dgm:presLayoutVars>
      </dgm:prSet>
      <dgm:spPr/>
    </dgm:pt>
    <dgm:pt modelId="{4F9EC121-E709-44F7-93F0-CBA02984C583}" type="pres">
      <dgm:prSet presAssocID="{A9200AEE-AAFA-4FE3-B3F5-D458BD4583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9F5AA5D-AF1F-41BF-802E-5971A0260F4F}" type="pres">
      <dgm:prSet presAssocID="{A9200AEE-AAFA-4FE3-B3F5-D458BD458330}" presName="parentRect" presStyleLbl="alignNode1" presStyleIdx="2" presStyleCnt="3"/>
      <dgm:spPr/>
    </dgm:pt>
    <dgm:pt modelId="{FE667131-2A34-40F5-A9B4-94828952C0DB}" type="pres">
      <dgm:prSet presAssocID="{A9200AEE-AAFA-4FE3-B3F5-D458BD458330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burante con riempimento a tinta unita"/>
        </a:ext>
      </dgm:extLst>
    </dgm:pt>
  </dgm:ptLst>
  <dgm:cxnLst>
    <dgm:cxn modelId="{18A69207-4E5B-4DC4-A1D1-BFC26D09E502}" srcId="{19C622B0-4EE7-4313-B7EF-E2ECED6239BF}" destId="{C5071862-4AF5-4BB9-B5D4-D8667AFD0F30}" srcOrd="7" destOrd="0" parTransId="{A5C297FB-EEB7-42BF-A368-F0048938F118}" sibTransId="{556D2351-F0A2-40AF-A868-03D7267F9672}"/>
    <dgm:cxn modelId="{445C140E-CBB9-4751-A429-19C84C72B611}" type="presOf" srcId="{54542525-D0B1-40EF-AC30-55C8E0ECB898}" destId="{F04E2D3E-722D-4ADE-A62D-20923E4A9CA3}" srcOrd="0" destOrd="5" presId="urn:microsoft.com/office/officeart/2005/8/layout/bList2"/>
    <dgm:cxn modelId="{3C701F0F-141A-4BD5-8828-0DA33B719B12}" srcId="{19C622B0-4EE7-4313-B7EF-E2ECED6239BF}" destId="{601455B7-7A55-4F2A-8CA8-B06E3588E57F}" srcOrd="9" destOrd="0" parTransId="{C6F400E7-2E38-4518-99E1-0E315FEA6483}" sibTransId="{26F52918-8060-4B38-B893-29DC54C4626D}"/>
    <dgm:cxn modelId="{70192B11-CB28-453A-B052-A454F7EDE0F7}" type="presOf" srcId="{9F474AEF-1D72-4B50-811B-26E96EC705D5}" destId="{F04E2D3E-722D-4ADE-A62D-20923E4A9CA3}" srcOrd="0" destOrd="0" presId="urn:microsoft.com/office/officeart/2005/8/layout/bList2"/>
    <dgm:cxn modelId="{36D60C17-B896-41C6-AE6D-8EE69A7CE6B6}" type="presOf" srcId="{AD4D9A0D-B1C1-40BD-A9F7-249E0190B33A}" destId="{BB4993EC-D4B2-418F-9912-2924C00A7F0C}" srcOrd="0" destOrd="3" presId="urn:microsoft.com/office/officeart/2005/8/layout/bList2"/>
    <dgm:cxn modelId="{B380E41F-7E9A-4D4E-8361-85AF2353234F}" type="presOf" srcId="{4A89AA29-60CB-4976-ADB3-8F6A44FCE305}" destId="{F04E2D3E-722D-4ADE-A62D-20923E4A9CA3}" srcOrd="0" destOrd="3" presId="urn:microsoft.com/office/officeart/2005/8/layout/bList2"/>
    <dgm:cxn modelId="{16967520-B505-433A-8DC1-3DC59123869F}" srcId="{19C622B0-4EE7-4313-B7EF-E2ECED6239BF}" destId="{D75BB5ED-36AA-4FED-B0B0-9FFBF50C11E3}" srcOrd="8" destOrd="0" parTransId="{26118E9A-9F42-4921-AE15-1B90B36A2A61}" sibTransId="{9A8E767F-7BEB-43BD-8FB9-E0ED10556485}"/>
    <dgm:cxn modelId="{F457A627-E20A-411C-B034-3C1F4897D306}" srcId="{A9200AEE-AAFA-4FE3-B3F5-D458BD458330}" destId="{7B7BE13F-A04A-4FE2-A296-FF5AB24A3F74}" srcOrd="5" destOrd="0" parTransId="{749B5D36-6089-46CC-BC80-9023F6630C7B}" sibTransId="{4F757139-89B6-49D9-A535-ED92925E018C}"/>
    <dgm:cxn modelId="{762ED431-F620-419A-8632-4425298EDEF8}" type="presOf" srcId="{C54BD423-3D75-4C19-946E-C2304075F5D2}" destId="{BB4993EC-D4B2-418F-9912-2924C00A7F0C}" srcOrd="0" destOrd="6" presId="urn:microsoft.com/office/officeart/2005/8/layout/bList2"/>
    <dgm:cxn modelId="{A3356A3A-7050-4262-B7FC-F99049875441}" type="presOf" srcId="{601455B7-7A55-4F2A-8CA8-B06E3588E57F}" destId="{F04E2D3E-722D-4ADE-A62D-20923E4A9CA3}" srcOrd="0" destOrd="9" presId="urn:microsoft.com/office/officeart/2005/8/layout/bList2"/>
    <dgm:cxn modelId="{15E6FC42-81E2-43AF-8805-AF717A8CEEB9}" srcId="{A9200AEE-AAFA-4FE3-B3F5-D458BD458330}" destId="{AD4D9A0D-B1C1-40BD-A9F7-249E0190B33A}" srcOrd="3" destOrd="0" parTransId="{0C8BB244-E12D-4508-8918-5105E9DC6529}" sibTransId="{62B4E448-BC80-43E0-9EE6-9FA0A5220629}"/>
    <dgm:cxn modelId="{6484D94A-ED2A-402D-A641-F6D9BC731281}" srcId="{A9200AEE-AAFA-4FE3-B3F5-D458BD458330}" destId="{8CBEA3CB-8CF2-4BBE-B40B-AF17F89F88A3}" srcOrd="1" destOrd="0" parTransId="{E55860FA-CAF3-4526-AD95-56E00CD16413}" sibTransId="{3660397F-B3EC-490E-B42D-71BD6C57C76F}"/>
    <dgm:cxn modelId="{B0F6394F-4670-4AE2-BBBA-1BBF9D55718F}" type="presOf" srcId="{8A63F255-4BED-4732-9D8C-66E0ABA957F6}" destId="{F04E2D3E-722D-4ADE-A62D-20923E4A9CA3}" srcOrd="0" destOrd="6" presId="urn:microsoft.com/office/officeart/2005/8/layout/bList2"/>
    <dgm:cxn modelId="{561B4953-3B1C-A84C-A279-63F206564530}" type="presOf" srcId="{CF037087-0018-4920-9FFA-30D0F395E5FC}" destId="{F04E2D3E-722D-4ADE-A62D-20923E4A9CA3}" srcOrd="0" destOrd="10" presId="urn:microsoft.com/office/officeart/2005/8/layout/bList2"/>
    <dgm:cxn modelId="{144B6259-D842-4413-A56C-3E423EDAB4F9}" srcId="{075A09A8-F46D-45C5-B355-406B9BF2F3EE}" destId="{C6F53EC8-EAF9-4EEA-B863-93EC79FA7D87}" srcOrd="1" destOrd="0" parTransId="{282E7275-5746-44AD-A2CE-3768EC740D8D}" sibTransId="{FA6C3C4B-89AC-443B-88F8-0357C5000500}"/>
    <dgm:cxn modelId="{81ECE959-9388-46F8-8E88-BDD6CC405AC3}" srcId="{4C979474-8655-45A7-A794-529354ECD0CB}" destId="{075A09A8-F46D-45C5-B355-406B9BF2F3EE}" srcOrd="1" destOrd="0" parTransId="{275740A0-5234-43E9-B4E8-24AB2AB451C9}" sibTransId="{C14A3112-CDF3-4CD7-9259-597D8B1B990F}"/>
    <dgm:cxn modelId="{D1E42E5B-36E6-4BB0-83A0-6DA608880C11}" type="presOf" srcId="{C6F53EC8-EAF9-4EEA-B863-93EC79FA7D87}" destId="{676BF29F-967C-49C9-A5E2-262EA29D54EF}" srcOrd="0" destOrd="1" presId="urn:microsoft.com/office/officeart/2005/8/layout/bList2"/>
    <dgm:cxn modelId="{7E293E61-3429-47A1-9E4A-0863994A5408}" srcId="{A9200AEE-AAFA-4FE3-B3F5-D458BD458330}" destId="{2D866B5E-A0C7-4711-B807-7B81299EA3ED}" srcOrd="0" destOrd="0" parTransId="{29F082DB-9791-4C71-9E7C-7DA2374387F2}" sibTransId="{025C4BC4-8DE9-42FA-8396-E663199E6DCB}"/>
    <dgm:cxn modelId="{73F2B56A-AFE0-48BD-AEF7-89AC2C0DAD2A}" type="presOf" srcId="{A9200AEE-AAFA-4FE3-B3F5-D458BD458330}" destId="{69F5AA5D-AF1F-41BF-802E-5971A0260F4F}" srcOrd="1" destOrd="0" presId="urn:microsoft.com/office/officeart/2005/8/layout/bList2"/>
    <dgm:cxn modelId="{7F3CC76B-246B-417A-90B8-7C1AF9D601A9}" srcId="{4C979474-8655-45A7-A794-529354ECD0CB}" destId="{A9200AEE-AAFA-4FE3-B3F5-D458BD458330}" srcOrd="2" destOrd="0" parTransId="{6A9C61B9-CC82-49D3-8119-A486AFF82BB5}" sibTransId="{4529364F-746A-4E37-BC39-561DC283C877}"/>
    <dgm:cxn modelId="{5725856D-7B16-4863-980C-C99045BBDB52}" srcId="{A9200AEE-AAFA-4FE3-B3F5-D458BD458330}" destId="{237E4FA3-BD34-45C7-B848-0AF457293214}" srcOrd="4" destOrd="0" parTransId="{518BD9A6-A26C-4D9E-9200-989B3B565969}" sibTransId="{EE647306-4D43-4A23-A580-7BCCC2E1209E}"/>
    <dgm:cxn modelId="{A97CAB6E-4A77-4D24-8942-077D26AC0BFA}" type="presOf" srcId="{99344624-E147-4809-AD00-67409A13299C}" destId="{F04E2D3E-722D-4ADE-A62D-20923E4A9CA3}" srcOrd="0" destOrd="1" presId="urn:microsoft.com/office/officeart/2005/8/layout/bList2"/>
    <dgm:cxn modelId="{AB534576-61D0-43F1-910E-B3DF8167E306}" type="presOf" srcId="{78581451-47E6-4E42-A43F-EEE8015A832E}" destId="{F04E2D3E-722D-4ADE-A62D-20923E4A9CA3}" srcOrd="0" destOrd="2" presId="urn:microsoft.com/office/officeart/2005/8/layout/bList2"/>
    <dgm:cxn modelId="{807B7077-05AF-4C7B-8F72-F9268CC65383}" type="presOf" srcId="{B41A582D-B5E7-480E-8FAF-538013CA12C8}" destId="{F04E2D3E-722D-4ADE-A62D-20923E4A9CA3}" srcOrd="0" destOrd="4" presId="urn:microsoft.com/office/officeart/2005/8/layout/bList2"/>
    <dgm:cxn modelId="{3CA4517B-1E49-4D46-AED5-026E3E5CA906}" type="presOf" srcId="{075A09A8-F46D-45C5-B355-406B9BF2F3EE}" destId="{D98A73EE-EA3C-4B8F-B284-5916B8AA8D15}" srcOrd="1" destOrd="0" presId="urn:microsoft.com/office/officeart/2005/8/layout/bList2"/>
    <dgm:cxn modelId="{30E1037F-59D0-45B6-9EDA-5B43C95FCEF7}" type="presOf" srcId="{D75BB5ED-36AA-4FED-B0B0-9FFBF50C11E3}" destId="{F04E2D3E-722D-4ADE-A62D-20923E4A9CA3}" srcOrd="0" destOrd="8" presId="urn:microsoft.com/office/officeart/2005/8/layout/bList2"/>
    <dgm:cxn modelId="{0DF92486-C433-4328-B336-6D2D7801DBF6}" type="presOf" srcId="{C5071862-4AF5-4BB9-B5D4-D8667AFD0F30}" destId="{F04E2D3E-722D-4ADE-A62D-20923E4A9CA3}" srcOrd="0" destOrd="7" presId="urn:microsoft.com/office/officeart/2005/8/layout/bList2"/>
    <dgm:cxn modelId="{81E88186-C17B-4A66-85CC-7FA65AFA7D92}" type="presOf" srcId="{19C622B0-4EE7-4313-B7EF-E2ECED6239BF}" destId="{EF105BD2-D258-4ABB-ADE2-EAC1D29E2BEA}" srcOrd="1" destOrd="0" presId="urn:microsoft.com/office/officeart/2005/8/layout/bList2"/>
    <dgm:cxn modelId="{EB208B99-D014-4E19-B6BD-1F31C1FD1AC4}" srcId="{19C622B0-4EE7-4313-B7EF-E2ECED6239BF}" destId="{B41A582D-B5E7-480E-8FAF-538013CA12C8}" srcOrd="4" destOrd="0" parTransId="{6B169CAB-CA7D-4681-AF72-C71F52964A75}" sibTransId="{4CF95661-C82E-49B8-A335-10B3E8B0C9C9}"/>
    <dgm:cxn modelId="{5446139C-2A31-4DF1-BEAB-4F963E146F93}" type="presOf" srcId="{C14A3112-CDF3-4CD7-9259-597D8B1B990F}" destId="{F38AA986-19DA-471E-89FA-24F87F2AA861}" srcOrd="0" destOrd="0" presId="urn:microsoft.com/office/officeart/2005/8/layout/bList2"/>
    <dgm:cxn modelId="{DAEF72A3-6354-45EA-86E9-C736912B61AE}" srcId="{A9200AEE-AAFA-4FE3-B3F5-D458BD458330}" destId="{C54BD423-3D75-4C19-946E-C2304075F5D2}" srcOrd="6" destOrd="0" parTransId="{83CCDB36-FD4F-4F28-8873-4154275B58DA}" sibTransId="{817C4B81-6159-4B00-B99F-CA125877B63A}"/>
    <dgm:cxn modelId="{CA02C2A8-6C1E-4646-9945-9888D2470130}" type="presOf" srcId="{19C622B0-4EE7-4313-B7EF-E2ECED6239BF}" destId="{D8B43383-149A-480A-A681-D1AE8DBE04FA}" srcOrd="0" destOrd="0" presId="urn:microsoft.com/office/officeart/2005/8/layout/bList2"/>
    <dgm:cxn modelId="{1C9D17AD-370E-4D59-ABAE-C817ED394042}" srcId="{19C622B0-4EE7-4313-B7EF-E2ECED6239BF}" destId="{4A89AA29-60CB-4976-ADB3-8F6A44FCE305}" srcOrd="3" destOrd="0" parTransId="{FAB69D13-0D8F-4BE8-B789-4FE58B859965}" sibTransId="{4A22545A-9131-418C-862F-04961F05FA0A}"/>
    <dgm:cxn modelId="{03062FB0-0349-49B0-A608-DDA16CE2D680}" type="presOf" srcId="{A9200AEE-AAFA-4FE3-B3F5-D458BD458330}" destId="{4F9EC121-E709-44F7-93F0-CBA02984C583}" srcOrd="0" destOrd="0" presId="urn:microsoft.com/office/officeart/2005/8/layout/bList2"/>
    <dgm:cxn modelId="{331E64B4-F413-489B-AA3C-7BD6E7E3EC1D}" type="presOf" srcId="{7B7BE13F-A04A-4FE2-A296-FF5AB24A3F74}" destId="{BB4993EC-D4B2-418F-9912-2924C00A7F0C}" srcOrd="0" destOrd="5" presId="urn:microsoft.com/office/officeart/2005/8/layout/bList2"/>
    <dgm:cxn modelId="{7DEB7BB6-1263-4F3D-8CD1-2134648527E0}" type="presOf" srcId="{68FB4139-01B2-4453-A1EC-85D9237628B6}" destId="{BB4993EC-D4B2-418F-9912-2924C00A7F0C}" srcOrd="0" destOrd="2" presId="urn:microsoft.com/office/officeart/2005/8/layout/bList2"/>
    <dgm:cxn modelId="{F16CF4BA-9714-4667-AD1C-0BDD176FEBF1}" srcId="{19C622B0-4EE7-4313-B7EF-E2ECED6239BF}" destId="{99344624-E147-4809-AD00-67409A13299C}" srcOrd="1" destOrd="0" parTransId="{0E4A8EAA-3535-4EA4-9B8C-E35F88DF886A}" sibTransId="{587E6276-0F04-4F75-B1B0-E8809C0E43D0}"/>
    <dgm:cxn modelId="{F0757BBF-8C94-43F4-86B3-73D9DF9AB58F}" type="presOf" srcId="{237E4FA3-BD34-45C7-B848-0AF457293214}" destId="{BB4993EC-D4B2-418F-9912-2924C00A7F0C}" srcOrd="0" destOrd="4" presId="urn:microsoft.com/office/officeart/2005/8/layout/bList2"/>
    <dgm:cxn modelId="{1A0E2AC3-7D5E-4781-B803-863297ECC600}" type="presOf" srcId="{23B70DD3-6331-4E0F-BFA4-D17B61A576BC}" destId="{2199AD40-FCE7-4104-94B7-73A661A22650}" srcOrd="0" destOrd="0" presId="urn:microsoft.com/office/officeart/2005/8/layout/bList2"/>
    <dgm:cxn modelId="{7B843FCA-01DB-4BF9-9FDB-F5DB07B2F2AC}" type="presOf" srcId="{ED1CAA3D-D86A-448C-98D3-CB828363820A}" destId="{BB4993EC-D4B2-418F-9912-2924C00A7F0C}" srcOrd="0" destOrd="7" presId="urn:microsoft.com/office/officeart/2005/8/layout/bList2"/>
    <dgm:cxn modelId="{B3FAA0D4-E870-42C5-B287-7E89243541D9}" srcId="{19C622B0-4EE7-4313-B7EF-E2ECED6239BF}" destId="{78581451-47E6-4E42-A43F-EEE8015A832E}" srcOrd="2" destOrd="0" parTransId="{46D52EFF-7992-4760-9B8B-BB4DFC933DE7}" sibTransId="{13D7E82D-7A28-4438-A49F-C7D6E3BDA051}"/>
    <dgm:cxn modelId="{F40C29D6-823F-4C01-A7E2-5650568C6832}" type="presOf" srcId="{8CBEA3CB-8CF2-4BBE-B40B-AF17F89F88A3}" destId="{BB4993EC-D4B2-418F-9912-2924C00A7F0C}" srcOrd="0" destOrd="1" presId="urn:microsoft.com/office/officeart/2005/8/layout/bList2"/>
    <dgm:cxn modelId="{09E5DAD8-AA60-604B-8A2C-E4589FCD6A0C}" srcId="{19C622B0-4EE7-4313-B7EF-E2ECED6239BF}" destId="{CF037087-0018-4920-9FFA-30D0F395E5FC}" srcOrd="10" destOrd="0" parTransId="{CDFFCA3B-173B-4C4C-814E-ADC27054FD29}" sibTransId="{D11BD3EC-F205-4D81-AECB-D1E25D6C3A84}"/>
    <dgm:cxn modelId="{4831BED9-D9BB-4501-8418-1FF5B6B99F87}" type="presOf" srcId="{4C979474-8655-45A7-A794-529354ECD0CB}" destId="{6B30AECD-7487-4DE8-8816-8B088BDEE0DC}" srcOrd="0" destOrd="0" presId="urn:microsoft.com/office/officeart/2005/8/layout/bList2"/>
    <dgm:cxn modelId="{4E9D90DD-CB18-45EA-B2D0-89F688C53109}" type="presOf" srcId="{2D866B5E-A0C7-4711-B807-7B81299EA3ED}" destId="{BB4993EC-D4B2-418F-9912-2924C00A7F0C}" srcOrd="0" destOrd="0" presId="urn:microsoft.com/office/officeart/2005/8/layout/bList2"/>
    <dgm:cxn modelId="{965A5AE0-39F9-4FA6-91F1-56A94BD24AB5}" type="presOf" srcId="{075A09A8-F46D-45C5-B355-406B9BF2F3EE}" destId="{EE51D819-2E5E-4283-92A5-EFF1FEB83FF2}" srcOrd="0" destOrd="0" presId="urn:microsoft.com/office/officeart/2005/8/layout/bList2"/>
    <dgm:cxn modelId="{A6ECBFE4-D53F-4562-BB72-21D707514C59}" srcId="{A9200AEE-AAFA-4FE3-B3F5-D458BD458330}" destId="{68FB4139-01B2-4453-A1EC-85D9237628B6}" srcOrd="2" destOrd="0" parTransId="{D89ABF79-668B-4D5C-9754-244E0205B865}" sibTransId="{2CE13F87-BDE6-4674-9DF4-CD6327C9F225}"/>
    <dgm:cxn modelId="{794974E6-FAD7-489B-9982-1CF633C52416}" srcId="{19C622B0-4EE7-4313-B7EF-E2ECED6239BF}" destId="{8A63F255-4BED-4732-9D8C-66E0ABA957F6}" srcOrd="6" destOrd="0" parTransId="{19B83154-738A-4748-9124-C8F223B8E287}" sibTransId="{7097732E-7DD3-4E17-AEAF-8A9DDA2DBA4D}"/>
    <dgm:cxn modelId="{5EFBD9E9-3FB0-4460-A41C-8637D3DC4119}" srcId="{19C622B0-4EE7-4313-B7EF-E2ECED6239BF}" destId="{54542525-D0B1-40EF-AC30-55C8E0ECB898}" srcOrd="5" destOrd="0" parTransId="{E2932000-99E4-4E42-B6A1-5CDF983AEAC7}" sibTransId="{0DDAA86E-45EC-4C89-9A68-E63345C2B9AA}"/>
    <dgm:cxn modelId="{4F1D74EB-31FB-4E85-9096-29CCB99F446C}" srcId="{A9200AEE-AAFA-4FE3-B3F5-D458BD458330}" destId="{ED1CAA3D-D86A-448C-98D3-CB828363820A}" srcOrd="7" destOrd="0" parTransId="{5EC5B372-C60A-4DAF-A5CB-67EA59CF0FE1}" sibTransId="{36667766-EB5D-40E2-9B54-197B2DB9C4DC}"/>
    <dgm:cxn modelId="{A590D9F5-51FC-42F1-BFA0-A17E4881D14D}" srcId="{19C622B0-4EE7-4313-B7EF-E2ECED6239BF}" destId="{9F474AEF-1D72-4B50-811B-26E96EC705D5}" srcOrd="0" destOrd="0" parTransId="{48A1C857-2A1A-417F-A28F-425388703790}" sibTransId="{0EA2BB52-5219-423C-874A-50A773938E5A}"/>
    <dgm:cxn modelId="{89D838F9-FF33-4481-AA17-BE43905C0F16}" type="presOf" srcId="{0FA9FA16-D1A4-4D9F-A17E-053D706F0174}" destId="{676BF29F-967C-49C9-A5E2-262EA29D54EF}" srcOrd="0" destOrd="0" presId="urn:microsoft.com/office/officeart/2005/8/layout/bList2"/>
    <dgm:cxn modelId="{6724A8F9-E642-4EA7-A6FA-428BD8E2EB8C}" srcId="{075A09A8-F46D-45C5-B355-406B9BF2F3EE}" destId="{0FA9FA16-D1A4-4D9F-A17E-053D706F0174}" srcOrd="0" destOrd="0" parTransId="{D07EE106-F7AA-411C-A47E-E16C4A7ED329}" sibTransId="{16EF0763-16EC-42D8-83DE-E65B6FEE250B}"/>
    <dgm:cxn modelId="{34FA3DFA-C9EA-4156-9EF0-5AAC01173130}" srcId="{4C979474-8655-45A7-A794-529354ECD0CB}" destId="{19C622B0-4EE7-4313-B7EF-E2ECED6239BF}" srcOrd="0" destOrd="0" parTransId="{A84A5240-AD4C-4649-9390-947B5FE28139}" sibTransId="{23B70DD3-6331-4E0F-BFA4-D17B61A576BC}"/>
    <dgm:cxn modelId="{5FF89389-6D94-48D4-B706-E9EDC23D9689}" type="presParOf" srcId="{6B30AECD-7487-4DE8-8816-8B088BDEE0DC}" destId="{1807D0EF-022D-4F8E-B2B6-F79B1B37855F}" srcOrd="0" destOrd="0" presId="urn:microsoft.com/office/officeart/2005/8/layout/bList2"/>
    <dgm:cxn modelId="{88BFEE37-1836-41F6-8816-DA75573EDC2C}" type="presParOf" srcId="{1807D0EF-022D-4F8E-B2B6-F79B1B37855F}" destId="{F04E2D3E-722D-4ADE-A62D-20923E4A9CA3}" srcOrd="0" destOrd="0" presId="urn:microsoft.com/office/officeart/2005/8/layout/bList2"/>
    <dgm:cxn modelId="{C632AF81-109E-409A-95E3-4DB765F003DA}" type="presParOf" srcId="{1807D0EF-022D-4F8E-B2B6-F79B1B37855F}" destId="{D8B43383-149A-480A-A681-D1AE8DBE04FA}" srcOrd="1" destOrd="0" presId="urn:microsoft.com/office/officeart/2005/8/layout/bList2"/>
    <dgm:cxn modelId="{46B20716-A93F-4B34-9851-C3813AFD7645}" type="presParOf" srcId="{1807D0EF-022D-4F8E-B2B6-F79B1B37855F}" destId="{EF105BD2-D258-4ABB-ADE2-EAC1D29E2BEA}" srcOrd="2" destOrd="0" presId="urn:microsoft.com/office/officeart/2005/8/layout/bList2"/>
    <dgm:cxn modelId="{EFDE737F-7D3D-4A12-9346-90D621BE4EFC}" type="presParOf" srcId="{1807D0EF-022D-4F8E-B2B6-F79B1B37855F}" destId="{269F3206-474C-4C0A-8A6D-9EC2BE2ADE33}" srcOrd="3" destOrd="0" presId="urn:microsoft.com/office/officeart/2005/8/layout/bList2"/>
    <dgm:cxn modelId="{F27B50D5-F67E-4B09-852E-18F5B8319115}" type="presParOf" srcId="{6B30AECD-7487-4DE8-8816-8B088BDEE0DC}" destId="{2199AD40-FCE7-4104-94B7-73A661A22650}" srcOrd="1" destOrd="0" presId="urn:microsoft.com/office/officeart/2005/8/layout/bList2"/>
    <dgm:cxn modelId="{792E1B5B-D6F4-4CCB-9E08-6F94525C5B8B}" type="presParOf" srcId="{6B30AECD-7487-4DE8-8816-8B088BDEE0DC}" destId="{D270F08C-0C6B-463D-ABE2-055B77DD2735}" srcOrd="2" destOrd="0" presId="urn:microsoft.com/office/officeart/2005/8/layout/bList2"/>
    <dgm:cxn modelId="{A10909EA-F3C0-46A0-AD0B-69300D36AF8F}" type="presParOf" srcId="{D270F08C-0C6B-463D-ABE2-055B77DD2735}" destId="{676BF29F-967C-49C9-A5E2-262EA29D54EF}" srcOrd="0" destOrd="0" presId="urn:microsoft.com/office/officeart/2005/8/layout/bList2"/>
    <dgm:cxn modelId="{D7325846-B1FA-4A99-9358-4DF29B1D227B}" type="presParOf" srcId="{D270F08C-0C6B-463D-ABE2-055B77DD2735}" destId="{EE51D819-2E5E-4283-92A5-EFF1FEB83FF2}" srcOrd="1" destOrd="0" presId="urn:microsoft.com/office/officeart/2005/8/layout/bList2"/>
    <dgm:cxn modelId="{10750C15-CE47-4B7D-BA70-07FBB6407316}" type="presParOf" srcId="{D270F08C-0C6B-463D-ABE2-055B77DD2735}" destId="{D98A73EE-EA3C-4B8F-B284-5916B8AA8D15}" srcOrd="2" destOrd="0" presId="urn:microsoft.com/office/officeart/2005/8/layout/bList2"/>
    <dgm:cxn modelId="{33145AFB-38A1-48D4-9122-02B3CE94C812}" type="presParOf" srcId="{D270F08C-0C6B-463D-ABE2-055B77DD2735}" destId="{5F2D892E-F3A9-4050-91A8-71B12A0376EE}" srcOrd="3" destOrd="0" presId="urn:microsoft.com/office/officeart/2005/8/layout/bList2"/>
    <dgm:cxn modelId="{27D250F8-AC3B-4800-A6A2-B335031200EE}" type="presParOf" srcId="{6B30AECD-7487-4DE8-8816-8B088BDEE0DC}" destId="{F38AA986-19DA-471E-89FA-24F87F2AA861}" srcOrd="3" destOrd="0" presId="urn:microsoft.com/office/officeart/2005/8/layout/bList2"/>
    <dgm:cxn modelId="{7FC196C0-DECF-43F8-8F41-4E513D7201D1}" type="presParOf" srcId="{6B30AECD-7487-4DE8-8816-8B088BDEE0DC}" destId="{C08A7563-1056-4242-BBA6-30FD36D1C0A6}" srcOrd="4" destOrd="0" presId="urn:microsoft.com/office/officeart/2005/8/layout/bList2"/>
    <dgm:cxn modelId="{FB1203AC-CA7A-4418-9C0E-93317D2546A6}" type="presParOf" srcId="{C08A7563-1056-4242-BBA6-30FD36D1C0A6}" destId="{BB4993EC-D4B2-418F-9912-2924C00A7F0C}" srcOrd="0" destOrd="0" presId="urn:microsoft.com/office/officeart/2005/8/layout/bList2"/>
    <dgm:cxn modelId="{FBB477DA-88D5-4EA2-ADEA-41759AD8EBE4}" type="presParOf" srcId="{C08A7563-1056-4242-BBA6-30FD36D1C0A6}" destId="{4F9EC121-E709-44F7-93F0-CBA02984C583}" srcOrd="1" destOrd="0" presId="urn:microsoft.com/office/officeart/2005/8/layout/bList2"/>
    <dgm:cxn modelId="{EFAA6FB9-6F43-47C7-A4D0-CC1804DEF620}" type="presParOf" srcId="{C08A7563-1056-4242-BBA6-30FD36D1C0A6}" destId="{69F5AA5D-AF1F-41BF-802E-5971A0260F4F}" srcOrd="2" destOrd="0" presId="urn:microsoft.com/office/officeart/2005/8/layout/bList2"/>
    <dgm:cxn modelId="{F6290C16-8D73-427A-8069-4B85EE23BBB7}" type="presParOf" srcId="{C08A7563-1056-4242-BBA6-30FD36D1C0A6}" destId="{FE667131-2A34-40F5-A9B4-94828952C0D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979474-8655-45A7-A794-529354ECD0CB}" type="doc">
      <dgm:prSet loTypeId="urn:microsoft.com/office/officeart/2005/8/layout/b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85E573A-90F1-44BD-857A-23F27D66C6D7}">
      <dgm:prSet phldrT="[Testo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RICICLO</a:t>
          </a:r>
        </a:p>
      </dgm:t>
    </dgm:pt>
    <dgm:pt modelId="{E14A24BB-5137-4750-A948-BF7F170D9299}" type="parTrans" cxnId="{D8302835-7B4D-4501-8EBE-AF51F59C1A83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3F5DB9F6-4056-4623-B54A-00FC34BE38D2}" type="sibTrans" cxnId="{D8302835-7B4D-4501-8EBE-AF51F59C1A83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9AAA361-2A8C-4686-A8DD-6F4B36A3F610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INERTI</a:t>
          </a:r>
        </a:p>
      </dgm:t>
    </dgm:pt>
    <dgm:pt modelId="{5162F461-BEC2-4756-9EA5-2BEFBA838BD1}" type="parTrans" cxnId="{BAFFF2BD-1919-4B54-A0C7-723170D1B9B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A7AC4F4-4206-4DF5-808A-EF8E339400C9}" type="sibTrans" cxnId="{BAFFF2BD-1919-4B54-A0C7-723170D1B9B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EA45649-814F-4641-BA28-02C945412BD9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NO-INERTI</a:t>
          </a:r>
        </a:p>
      </dgm:t>
    </dgm:pt>
    <dgm:pt modelId="{0922178D-7A73-48F8-821A-EDCFDF40B335}" type="parTrans" cxnId="{1E1DC2F5-DE74-421F-B538-1E64C07A8F0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504495B-FBEC-4C4F-8929-C4BE24C6A0D7}" type="sibTrans" cxnId="{1E1DC2F5-DE74-421F-B538-1E64C07A8F0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F55CEC3-29A0-406E-A389-9428F4FA6D18}">
      <dgm:prSet phldrT="[Testo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RICAVI</a:t>
          </a:r>
        </a:p>
      </dgm:t>
    </dgm:pt>
    <dgm:pt modelId="{610972B7-96CA-4A5A-9633-1906AB299A0D}" type="parTrans" cxnId="{1677E5D0-9DF7-4970-BA32-4CC55F8C538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70EF6A7-8534-4E7C-BEF6-50BEB916ACF7}" type="sibTrans" cxnId="{1677E5D0-9DF7-4970-BA32-4CC55F8C538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BDB71A4-D035-4440-A370-DC87ACAF59CA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VENDITA METALLI</a:t>
          </a:r>
        </a:p>
      </dgm:t>
    </dgm:pt>
    <dgm:pt modelId="{9272471D-0888-4B3C-BFFE-9D1DFC8A5AD7}" type="parTrans" cxnId="{88EF4C43-F312-441E-A0E9-AD561C60752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AF00BCC5-F8BC-4177-AD61-6E831BC98116}" type="sibTrans" cxnId="{88EF4C43-F312-441E-A0E9-AD561C60752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DE4D024-E448-47A2-87FE-53647287E811}">
      <dgm:prSet phldrT="[Testo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DISCARICA</a:t>
          </a:r>
        </a:p>
      </dgm:t>
    </dgm:pt>
    <dgm:pt modelId="{DAC80A52-F7C7-442D-9595-B5F1C7AC2676}" type="sibTrans" cxnId="{7A77CD10-C7AA-4822-B701-648BD704674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B2CC458-1A3E-437A-AE68-FCCC4D6EBB6F}" type="parTrans" cxnId="{7A77CD10-C7AA-4822-B701-648BD704674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7CD719F-D621-46AB-AF58-886BD8A070BD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INERTI</a:t>
          </a:r>
        </a:p>
      </dgm:t>
    </dgm:pt>
    <dgm:pt modelId="{1278858E-E245-41DB-A839-6B4C20D70285}" type="sibTrans" cxnId="{56BD53F0-753B-4DAD-95D6-84F8E8BF559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C071F95-EAB9-4291-9AD1-C5B38E4C3514}" type="parTrans" cxnId="{56BD53F0-753B-4DAD-95D6-84F8E8BF5592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B03087B6-11E7-4581-9B2F-2122DA0F6380}">
      <dgm:prSet phldrT="[Testo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RIUSO IN SITU</a:t>
          </a:r>
        </a:p>
      </dgm:t>
    </dgm:pt>
    <dgm:pt modelId="{9DE477BE-2FD1-46BB-87C3-998575EAF2AB}" type="parTrans" cxnId="{37FA165B-5939-4370-ACCD-FEE6A0B2457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BF64104-BA50-45F8-B40F-946F8B2F9674}" type="sibTrans" cxnId="{37FA165B-5939-4370-ACCD-FEE6A0B2457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4F383C1-6A55-40D2-BDCE-07606B4ADBE9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INERTI</a:t>
          </a:r>
        </a:p>
      </dgm:t>
    </dgm:pt>
    <dgm:pt modelId="{EA6FC356-3729-43C4-9FD8-89ABFDF85F5E}" type="parTrans" cxnId="{F6295D8E-B4E7-4C09-9570-8217AD374F8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A1E7314-3EFA-4670-BA58-FA01E2130FE6}" type="sibTrans" cxnId="{F6295D8E-B4E7-4C09-9570-8217AD374F8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B785670F-897B-44E9-AA2B-8422DBD041EE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NO-INERTI</a:t>
          </a:r>
        </a:p>
      </dgm:t>
    </dgm:pt>
    <dgm:pt modelId="{6276D45F-B134-418D-88AC-9C7335405024}" type="parTrans" cxnId="{D23D8572-CAFC-45DF-86ED-702665AEF5C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955B362-39F2-4E0B-A4A0-F2A52FE3AFFA}" type="sibTrans" cxnId="{D23D8572-CAFC-45DF-86ED-702665AEF5C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1F05BD0-AD56-423A-BA84-A38761393913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0.38 €/m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704EF80-E92B-4D77-9838-42B98B0E050A}" type="parTrans" cxnId="{C85F4E4C-DE20-4392-869B-00AC2AF8816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BCDCB51-570E-4DE8-9D7E-5271555D6C7D}" type="sibTrans" cxnId="{C85F4E4C-DE20-4392-869B-00AC2AF8816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95A878D-A652-4CBD-9442-7A68ED721A6B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0.50 €/m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F23703F-1BA2-4C7E-BD56-F6F483BC6AAF}" type="parTrans" cxnId="{8D24CA5C-D83F-4F24-BE43-1020924E940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3F58728-19AA-4A06-B710-982A41983734}" type="sibTrans" cxnId="{8D24CA5C-D83F-4F24-BE43-1020924E940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4B6A0F3-5E81-4C2B-BF6D-D4657D6E26B1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0.09 €/m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2AA9631-A12E-4A24-959A-8C0FF0E1E4EF}" type="parTrans" cxnId="{25A3FB8F-CDAC-4D44-B63C-BED5FC87BCE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69AD05C-86CD-42A3-93A2-2EF4B562AF4A}" type="sibTrans" cxnId="{25A3FB8F-CDAC-4D44-B63C-BED5FC87BCE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958520AB-DE24-47D4-9DF9-B579AB63B171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0.60 €/m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DF4C925-3A60-41E7-BE60-9A12F3E7B4CF}" type="parTrans" cxnId="{C9E5AA0F-2DB4-46D1-9DB4-232DC43B768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B3DD77F-AD72-40E3-8413-4FF59B87F6B6}" type="sibTrans" cxnId="{C9E5AA0F-2DB4-46D1-9DB4-232DC43B768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0FE5785-5ED4-49A8-BD50-F454B8C391E5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1.63 €/m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9F605762-68D8-456B-BF95-698FDE3702F6}" type="parTrans" cxnId="{BC43E119-38B8-4AF0-B28F-D0BD3C1253F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70C46E1-B46C-45A7-813E-7E1767A86D0C}" type="sibTrans" cxnId="{BC43E119-38B8-4AF0-B28F-D0BD3C1253F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CAB2661-7EFC-47C9-AE41-67D76A8BD3DB}">
      <dgm:prSet phldrT="[Testo]" custT="1"/>
      <dgm:spPr>
        <a:solidFill>
          <a:schemeClr val="dk2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0.19 €/m</a:t>
          </a:r>
          <a:r>
            <a:rPr lang="en-US" sz="14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E6E66F2-43A8-48E3-B44C-ECE80A5FCC5D}" type="parTrans" cxnId="{3FCAC3D0-C8C6-403C-87A3-30228B22A0B7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A96AF6E6-DA40-4CBE-A6EA-B8D97FBCE073}" type="sibTrans" cxnId="{3FCAC3D0-C8C6-403C-87A3-30228B22A0B7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1F826303-DC63-4B3F-8B8F-2E634DCD48B2}" type="pres">
      <dgm:prSet presAssocID="{4C979474-8655-45A7-A794-529354ECD0CB}" presName="diagram" presStyleCnt="0">
        <dgm:presLayoutVars>
          <dgm:dir/>
          <dgm:animLvl val="lvl"/>
          <dgm:resizeHandles val="exact"/>
        </dgm:presLayoutVars>
      </dgm:prSet>
      <dgm:spPr/>
    </dgm:pt>
    <dgm:pt modelId="{C1D43684-2A0D-495C-B092-D945F9A968E1}" type="pres">
      <dgm:prSet presAssocID="{6DE4D024-E448-47A2-87FE-53647287E811}" presName="compNode" presStyleCnt="0"/>
      <dgm:spPr/>
    </dgm:pt>
    <dgm:pt modelId="{2D1F6A2C-A464-4109-A440-A877D9DD58E1}" type="pres">
      <dgm:prSet presAssocID="{6DE4D024-E448-47A2-87FE-53647287E811}" presName="childRect" presStyleLbl="bgAcc1" presStyleIdx="0" presStyleCnt="4">
        <dgm:presLayoutVars>
          <dgm:bulletEnabled val="1"/>
        </dgm:presLayoutVars>
      </dgm:prSet>
      <dgm:spPr/>
    </dgm:pt>
    <dgm:pt modelId="{531413DC-1E57-4373-B037-00FB3A0B492E}" type="pres">
      <dgm:prSet presAssocID="{6DE4D024-E448-47A2-87FE-53647287E81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C76BB4E-341F-4DE1-AEF5-8DC216B6D140}" type="pres">
      <dgm:prSet presAssocID="{6DE4D024-E448-47A2-87FE-53647287E811}" presName="parentRect" presStyleLbl="alignNode1" presStyleIdx="0" presStyleCnt="4"/>
      <dgm:spPr/>
    </dgm:pt>
    <dgm:pt modelId="{810DEC8E-7083-4D96-828C-D5C859FE76E6}" type="pres">
      <dgm:prSet presAssocID="{6DE4D024-E448-47A2-87FE-53647287E811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fiuti con riempimento a tinta unita"/>
        </a:ext>
      </dgm:extLst>
    </dgm:pt>
    <dgm:pt modelId="{4AC8A664-2639-4ACD-8FA9-CA1BAD76F083}" type="pres">
      <dgm:prSet presAssocID="{DAC80A52-F7C7-442D-9595-B5F1C7AC2676}" presName="sibTrans" presStyleLbl="sibTrans2D1" presStyleIdx="0" presStyleCnt="0"/>
      <dgm:spPr/>
    </dgm:pt>
    <dgm:pt modelId="{B6CD9C1D-D3D4-4204-A0DB-14200DCB14A9}" type="pres">
      <dgm:prSet presAssocID="{B03087B6-11E7-4581-9B2F-2122DA0F6380}" presName="compNode" presStyleCnt="0"/>
      <dgm:spPr/>
    </dgm:pt>
    <dgm:pt modelId="{2035F35F-C97D-4B8E-BFDA-E5EBDE15A7AE}" type="pres">
      <dgm:prSet presAssocID="{B03087B6-11E7-4581-9B2F-2122DA0F6380}" presName="childRect" presStyleLbl="bgAcc1" presStyleIdx="1" presStyleCnt="4">
        <dgm:presLayoutVars>
          <dgm:bulletEnabled val="1"/>
        </dgm:presLayoutVars>
      </dgm:prSet>
      <dgm:spPr/>
    </dgm:pt>
    <dgm:pt modelId="{9D789B35-3B7A-4494-8EEF-084C6FA4AF7F}" type="pres">
      <dgm:prSet presAssocID="{B03087B6-11E7-4581-9B2F-2122DA0F638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D43B5E0-D3AD-4CD6-B2A3-B7FFDCAEDF73}" type="pres">
      <dgm:prSet presAssocID="{B03087B6-11E7-4581-9B2F-2122DA0F6380}" presName="parentRect" presStyleLbl="alignNode1" presStyleIdx="1" presStyleCnt="4"/>
      <dgm:spPr/>
    </dgm:pt>
    <dgm:pt modelId="{E864ED1B-CA3E-4BC6-A18E-4F746F82A6F5}" type="pres">
      <dgm:prSet presAssocID="{B03087B6-11E7-4581-9B2F-2122DA0F6380}" presName="adorn" presStyleLbl="fgAccFollow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dificio con riempimento a tinta unita"/>
        </a:ext>
      </dgm:extLst>
    </dgm:pt>
    <dgm:pt modelId="{A3331446-2B9D-45AB-9707-34CBDF6FFC8F}" type="pres">
      <dgm:prSet presAssocID="{5BF64104-BA50-45F8-B40F-946F8B2F9674}" presName="sibTrans" presStyleLbl="sibTrans2D1" presStyleIdx="0" presStyleCnt="0"/>
      <dgm:spPr/>
    </dgm:pt>
    <dgm:pt modelId="{3B759775-17AE-4BC9-B658-75DA1430529B}" type="pres">
      <dgm:prSet presAssocID="{785E573A-90F1-44BD-857A-23F27D66C6D7}" presName="compNode" presStyleCnt="0"/>
      <dgm:spPr/>
    </dgm:pt>
    <dgm:pt modelId="{EBF9428B-ADF3-4E90-A166-5729457C7EA2}" type="pres">
      <dgm:prSet presAssocID="{785E573A-90F1-44BD-857A-23F27D66C6D7}" presName="childRect" presStyleLbl="bgAcc1" presStyleIdx="2" presStyleCnt="4">
        <dgm:presLayoutVars>
          <dgm:bulletEnabled val="1"/>
        </dgm:presLayoutVars>
      </dgm:prSet>
      <dgm:spPr/>
    </dgm:pt>
    <dgm:pt modelId="{98775B18-3DCF-4FEE-AFC6-EF9CE7BA7ED3}" type="pres">
      <dgm:prSet presAssocID="{785E573A-90F1-44BD-857A-23F27D66C6D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8A0560-9DFE-40A4-8DEB-C92AFB43FD78}" type="pres">
      <dgm:prSet presAssocID="{785E573A-90F1-44BD-857A-23F27D66C6D7}" presName="parentRect" presStyleLbl="alignNode1" presStyleIdx="2" presStyleCnt="4"/>
      <dgm:spPr/>
    </dgm:pt>
    <dgm:pt modelId="{F95DF545-D191-408A-86D7-90FAA575B577}" type="pres">
      <dgm:prSet presAssocID="{785E573A-90F1-44BD-857A-23F27D66C6D7}" presName="adorn" presStyleLbl="fgAccFollow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ciclo con riempimento a tinta unita"/>
        </a:ext>
      </dgm:extLst>
    </dgm:pt>
    <dgm:pt modelId="{FCAA00A6-B999-4911-AD1A-E5FACBEE7BE2}" type="pres">
      <dgm:prSet presAssocID="{3F5DB9F6-4056-4623-B54A-00FC34BE38D2}" presName="sibTrans" presStyleLbl="sibTrans2D1" presStyleIdx="0" presStyleCnt="0"/>
      <dgm:spPr/>
    </dgm:pt>
    <dgm:pt modelId="{B739B0A6-069E-4FE4-A5E4-EB2E2B42B87F}" type="pres">
      <dgm:prSet presAssocID="{FF55CEC3-29A0-406E-A389-9428F4FA6D18}" presName="compNode" presStyleCnt="0"/>
      <dgm:spPr/>
    </dgm:pt>
    <dgm:pt modelId="{41001C7F-CA23-4A79-BF38-486AF7E8E169}" type="pres">
      <dgm:prSet presAssocID="{FF55CEC3-29A0-406E-A389-9428F4FA6D18}" presName="childRect" presStyleLbl="bgAcc1" presStyleIdx="3" presStyleCnt="4">
        <dgm:presLayoutVars>
          <dgm:bulletEnabled val="1"/>
        </dgm:presLayoutVars>
      </dgm:prSet>
      <dgm:spPr/>
    </dgm:pt>
    <dgm:pt modelId="{5C4D60F7-771C-4165-B072-D80BBE08003F}" type="pres">
      <dgm:prSet presAssocID="{FF55CEC3-29A0-406E-A389-9428F4FA6D1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AD3E7C7-AE0A-46C5-8469-CDA9746136C4}" type="pres">
      <dgm:prSet presAssocID="{FF55CEC3-29A0-406E-A389-9428F4FA6D18}" presName="parentRect" presStyleLbl="alignNode1" presStyleIdx="3" presStyleCnt="4"/>
      <dgm:spPr/>
    </dgm:pt>
    <dgm:pt modelId="{E6FAEDE0-66BC-4724-A779-09A24A746A57}" type="pres">
      <dgm:prSet presAssocID="{FF55CEC3-29A0-406E-A389-9428F4FA6D18}" presName="adorn" presStyleLbl="fgAccFollow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naro con riempimento a tinta unita"/>
        </a:ext>
      </dgm:extLst>
    </dgm:pt>
  </dgm:ptLst>
  <dgm:cxnLst>
    <dgm:cxn modelId="{E0EBD903-7D29-4CF6-B04A-A50228E167C5}" type="presOf" srcId="{785E573A-90F1-44BD-857A-23F27D66C6D7}" destId="{98775B18-3DCF-4FEE-AFC6-EF9CE7BA7ED3}" srcOrd="0" destOrd="0" presId="urn:microsoft.com/office/officeart/2005/8/layout/bList2"/>
    <dgm:cxn modelId="{65FD3A05-506E-4351-A170-C2CBECFF395D}" type="presOf" srcId="{6DE4D024-E448-47A2-87FE-53647287E811}" destId="{531413DC-1E57-4373-B037-00FB3A0B492E}" srcOrd="0" destOrd="0" presId="urn:microsoft.com/office/officeart/2005/8/layout/bList2"/>
    <dgm:cxn modelId="{81ACED07-1EE5-4AAF-8480-A479E76A4DAB}" type="presOf" srcId="{44B6A0F3-5E81-4C2B-BF6D-D4657D6E26B1}" destId="{EBF9428B-ADF3-4E90-A166-5729457C7EA2}" srcOrd="0" destOrd="3" presId="urn:microsoft.com/office/officeart/2005/8/layout/bList2"/>
    <dgm:cxn modelId="{C9E5AA0F-2DB4-46D1-9DB4-232DC43B768F}" srcId="{785E573A-90F1-44BD-857A-23F27D66C6D7}" destId="{958520AB-DE24-47D4-9DF9-B579AB63B171}" srcOrd="1" destOrd="0" parTransId="{0DF4C925-3A60-41E7-BE60-9A12F3E7B4CF}" sibTransId="{8B3DD77F-AD72-40E3-8413-4FF59B87F6B6}"/>
    <dgm:cxn modelId="{7A77CD10-C7AA-4822-B701-648BD704674C}" srcId="{4C979474-8655-45A7-A794-529354ECD0CB}" destId="{6DE4D024-E448-47A2-87FE-53647287E811}" srcOrd="0" destOrd="0" parTransId="{FB2CC458-1A3E-437A-AE68-FCCC4D6EBB6F}" sibTransId="{DAC80A52-F7C7-442D-9595-B5F1C7AC2676}"/>
    <dgm:cxn modelId="{BC43E119-38B8-4AF0-B28F-D0BD3C1253FF}" srcId="{FF55CEC3-29A0-406E-A389-9428F4FA6D18}" destId="{50FE5785-5ED4-49A8-BD50-F454B8C391E5}" srcOrd="1" destOrd="0" parTransId="{9F605762-68D8-456B-BF95-698FDE3702F6}" sibTransId="{F70C46E1-B46C-45A7-813E-7E1767A86D0C}"/>
    <dgm:cxn modelId="{4F7A9F1D-6908-418C-BEB2-932293AD2D85}" type="presOf" srcId="{4C979474-8655-45A7-A794-529354ECD0CB}" destId="{1F826303-DC63-4B3F-8B8F-2E634DCD48B2}" srcOrd="0" destOrd="0" presId="urn:microsoft.com/office/officeart/2005/8/layout/bList2"/>
    <dgm:cxn modelId="{64F92332-5762-4BBC-BFF2-63EFED8043EB}" type="presOf" srcId="{F95A878D-A652-4CBD-9442-7A68ED721A6B}" destId="{2035F35F-C97D-4B8E-BFDA-E5EBDE15A7AE}" srcOrd="0" destOrd="1" presId="urn:microsoft.com/office/officeart/2005/8/layout/bList2"/>
    <dgm:cxn modelId="{D8302835-7B4D-4501-8EBE-AF51F59C1A83}" srcId="{4C979474-8655-45A7-A794-529354ECD0CB}" destId="{785E573A-90F1-44BD-857A-23F27D66C6D7}" srcOrd="2" destOrd="0" parTransId="{E14A24BB-5137-4750-A948-BF7F170D9299}" sibTransId="{3F5DB9F6-4056-4623-B54A-00FC34BE38D2}"/>
    <dgm:cxn modelId="{D9C82A38-589E-4AD5-8F8F-B97BDA4F2777}" type="presOf" srcId="{2EA45649-814F-4641-BA28-02C945412BD9}" destId="{EBF9428B-ADF3-4E90-A166-5729457C7EA2}" srcOrd="0" destOrd="2" presId="urn:microsoft.com/office/officeart/2005/8/layout/bList2"/>
    <dgm:cxn modelId="{88EF4C43-F312-441E-A0E9-AD561C607529}" srcId="{FF55CEC3-29A0-406E-A389-9428F4FA6D18}" destId="{8BDB71A4-D035-4440-A370-DC87ACAF59CA}" srcOrd="0" destOrd="0" parTransId="{9272471D-0888-4B3C-BFFE-9D1DFC8A5AD7}" sibTransId="{AF00BCC5-F8BC-4177-AD61-6E831BC98116}"/>
    <dgm:cxn modelId="{8EE2244B-5BD1-40A3-8725-5F9F5E9584CD}" type="presOf" srcId="{2CAB2661-7EFC-47C9-AE41-67D76A8BD3DB}" destId="{2D1F6A2C-A464-4109-A440-A877D9DD58E1}" srcOrd="0" destOrd="1" presId="urn:microsoft.com/office/officeart/2005/8/layout/bList2"/>
    <dgm:cxn modelId="{C85F4E4C-DE20-4392-869B-00AC2AF8816F}" srcId="{6DE4D024-E448-47A2-87FE-53647287E811}" destId="{01F05BD0-AD56-423A-BA84-A38761393913}" srcOrd="3" destOrd="0" parTransId="{6704EF80-E92B-4D77-9838-42B98B0E050A}" sibTransId="{0BCDCB51-570E-4DE8-9D7E-5271555D6C7D}"/>
    <dgm:cxn modelId="{C1BA824E-3C9C-43BA-B22B-EBD9FF37C94C}" type="presOf" srcId="{B03087B6-11E7-4581-9B2F-2122DA0F6380}" destId="{9D789B35-3B7A-4494-8EEF-084C6FA4AF7F}" srcOrd="0" destOrd="0" presId="urn:microsoft.com/office/officeart/2005/8/layout/bList2"/>
    <dgm:cxn modelId="{E9FD965A-8E54-4161-8043-F353F505CBA5}" type="presOf" srcId="{FF55CEC3-29A0-406E-A389-9428F4FA6D18}" destId="{5C4D60F7-771C-4165-B072-D80BBE08003F}" srcOrd="0" destOrd="0" presId="urn:microsoft.com/office/officeart/2005/8/layout/bList2"/>
    <dgm:cxn modelId="{37FA165B-5939-4370-ACCD-FEE6A0B2457B}" srcId="{4C979474-8655-45A7-A794-529354ECD0CB}" destId="{B03087B6-11E7-4581-9B2F-2122DA0F6380}" srcOrd="1" destOrd="0" parTransId="{9DE477BE-2FD1-46BB-87C3-998575EAF2AB}" sibTransId="{5BF64104-BA50-45F8-B40F-946F8B2F9674}"/>
    <dgm:cxn modelId="{8D24CA5C-D83F-4F24-BE43-1020924E940A}" srcId="{B03087B6-11E7-4581-9B2F-2122DA0F6380}" destId="{F95A878D-A652-4CBD-9442-7A68ED721A6B}" srcOrd="1" destOrd="0" parTransId="{0F23703F-1BA2-4C7E-BD56-F6F483BC6AAF}" sibTransId="{E3F58728-19AA-4A06-B710-982A41983734}"/>
    <dgm:cxn modelId="{52328F5D-F56A-4B28-850C-A12782D19EB6}" type="presOf" srcId="{6DE4D024-E448-47A2-87FE-53647287E811}" destId="{5C76BB4E-341F-4DE1-AEF5-8DC216B6D140}" srcOrd="1" destOrd="0" presId="urn:microsoft.com/office/officeart/2005/8/layout/bList2"/>
    <dgm:cxn modelId="{6249676F-940A-4535-A705-25FD0D1CC5D2}" type="presOf" srcId="{01F05BD0-AD56-423A-BA84-A38761393913}" destId="{2D1F6A2C-A464-4109-A440-A877D9DD58E1}" srcOrd="0" destOrd="3" presId="urn:microsoft.com/office/officeart/2005/8/layout/bList2"/>
    <dgm:cxn modelId="{D23D8572-CAFC-45DF-86ED-702665AEF5CC}" srcId="{6DE4D024-E448-47A2-87FE-53647287E811}" destId="{B785670F-897B-44E9-AA2B-8422DBD041EE}" srcOrd="2" destOrd="0" parTransId="{6276D45F-B134-418D-88AC-9C7335405024}" sibTransId="{8955B362-39F2-4E0B-A4A0-F2A52FE3AFFA}"/>
    <dgm:cxn modelId="{62DFDC73-976F-4791-B663-E8D61C79F8F2}" type="presOf" srcId="{DAC80A52-F7C7-442D-9595-B5F1C7AC2676}" destId="{4AC8A664-2639-4ACD-8FA9-CA1BAD76F083}" srcOrd="0" destOrd="0" presId="urn:microsoft.com/office/officeart/2005/8/layout/bList2"/>
    <dgm:cxn modelId="{B392F377-A48C-4DC4-8DBB-50F48A4E7D02}" type="presOf" srcId="{958520AB-DE24-47D4-9DF9-B579AB63B171}" destId="{EBF9428B-ADF3-4E90-A166-5729457C7EA2}" srcOrd="0" destOrd="1" presId="urn:microsoft.com/office/officeart/2005/8/layout/bList2"/>
    <dgm:cxn modelId="{CB4BCD8C-E6E4-401C-A5B8-FF7A23A2EC8E}" type="presOf" srcId="{77CD719F-D621-46AB-AF58-886BD8A070BD}" destId="{2D1F6A2C-A464-4109-A440-A877D9DD58E1}" srcOrd="0" destOrd="0" presId="urn:microsoft.com/office/officeart/2005/8/layout/bList2"/>
    <dgm:cxn modelId="{F6295D8E-B4E7-4C09-9570-8217AD374F8F}" srcId="{B03087B6-11E7-4581-9B2F-2122DA0F6380}" destId="{44F383C1-6A55-40D2-BDCE-07606B4ADBE9}" srcOrd="0" destOrd="0" parTransId="{EA6FC356-3729-43C4-9FD8-89ABFDF85F5E}" sibTransId="{EA1E7314-3EFA-4670-BA58-FA01E2130FE6}"/>
    <dgm:cxn modelId="{25A3FB8F-CDAC-4D44-B63C-BED5FC87BCE1}" srcId="{785E573A-90F1-44BD-857A-23F27D66C6D7}" destId="{44B6A0F3-5E81-4C2B-BF6D-D4657D6E26B1}" srcOrd="3" destOrd="0" parTransId="{72AA9631-A12E-4A24-959A-8C0FF0E1E4EF}" sibTransId="{869AD05C-86CD-42A3-93A2-2EF4B562AF4A}"/>
    <dgm:cxn modelId="{D15EFD91-03AF-4EA5-A7D3-A1DBDEBD0DF2}" type="presOf" srcId="{3F5DB9F6-4056-4623-B54A-00FC34BE38D2}" destId="{FCAA00A6-B999-4911-AD1A-E5FACBEE7BE2}" srcOrd="0" destOrd="0" presId="urn:microsoft.com/office/officeart/2005/8/layout/bList2"/>
    <dgm:cxn modelId="{159731AA-4CCB-49EA-AAC9-C1B97228DA69}" type="presOf" srcId="{59AAA361-2A8C-4686-A8DD-6F4B36A3F610}" destId="{EBF9428B-ADF3-4E90-A166-5729457C7EA2}" srcOrd="0" destOrd="0" presId="urn:microsoft.com/office/officeart/2005/8/layout/bList2"/>
    <dgm:cxn modelId="{A5F58CAC-ED63-4761-A1CF-DA7A19858AAC}" type="presOf" srcId="{5BF64104-BA50-45F8-B40F-946F8B2F9674}" destId="{A3331446-2B9D-45AB-9707-34CBDF6FFC8F}" srcOrd="0" destOrd="0" presId="urn:microsoft.com/office/officeart/2005/8/layout/bList2"/>
    <dgm:cxn modelId="{074756B6-A778-4685-9844-D71FD2637D70}" type="presOf" srcId="{44F383C1-6A55-40D2-BDCE-07606B4ADBE9}" destId="{2035F35F-C97D-4B8E-BFDA-E5EBDE15A7AE}" srcOrd="0" destOrd="0" presId="urn:microsoft.com/office/officeart/2005/8/layout/bList2"/>
    <dgm:cxn modelId="{09519FBA-EAD6-431D-BD83-C100C3A6CC3A}" type="presOf" srcId="{B785670F-897B-44E9-AA2B-8422DBD041EE}" destId="{2D1F6A2C-A464-4109-A440-A877D9DD58E1}" srcOrd="0" destOrd="2" presId="urn:microsoft.com/office/officeart/2005/8/layout/bList2"/>
    <dgm:cxn modelId="{BAFFF2BD-1919-4B54-A0C7-723170D1B9BA}" srcId="{785E573A-90F1-44BD-857A-23F27D66C6D7}" destId="{59AAA361-2A8C-4686-A8DD-6F4B36A3F610}" srcOrd="0" destOrd="0" parTransId="{5162F461-BEC2-4756-9EA5-2BEFBA838BD1}" sibTransId="{7A7AC4F4-4206-4DF5-808A-EF8E339400C9}"/>
    <dgm:cxn modelId="{CFDB28BF-15F1-4274-90E1-F5B618603730}" type="presOf" srcId="{B03087B6-11E7-4581-9B2F-2122DA0F6380}" destId="{4D43B5E0-D3AD-4CD6-B2A3-B7FFDCAEDF73}" srcOrd="1" destOrd="0" presId="urn:microsoft.com/office/officeart/2005/8/layout/bList2"/>
    <dgm:cxn modelId="{DB92A7C9-AAA1-48D2-9AE1-0C2187D976CB}" type="presOf" srcId="{50FE5785-5ED4-49A8-BD50-F454B8C391E5}" destId="{41001C7F-CA23-4A79-BF38-486AF7E8E169}" srcOrd="0" destOrd="1" presId="urn:microsoft.com/office/officeart/2005/8/layout/bList2"/>
    <dgm:cxn modelId="{3FCAC3D0-C8C6-403C-87A3-30228B22A0B7}" srcId="{6DE4D024-E448-47A2-87FE-53647287E811}" destId="{2CAB2661-7EFC-47C9-AE41-67D76A8BD3DB}" srcOrd="1" destOrd="0" parTransId="{FE6E66F2-43A8-48E3-B44C-ECE80A5FCC5D}" sibTransId="{A96AF6E6-DA40-4CBE-A6EA-B8D97FBCE073}"/>
    <dgm:cxn modelId="{1677E5D0-9DF7-4970-BA32-4CC55F8C5388}" srcId="{4C979474-8655-45A7-A794-529354ECD0CB}" destId="{FF55CEC3-29A0-406E-A389-9428F4FA6D18}" srcOrd="3" destOrd="0" parTransId="{610972B7-96CA-4A5A-9633-1906AB299A0D}" sibTransId="{E70EF6A7-8534-4E7C-BEF6-50BEB916ACF7}"/>
    <dgm:cxn modelId="{C30BA4D3-3885-4136-9812-C08DD52034E0}" type="presOf" srcId="{785E573A-90F1-44BD-857A-23F27D66C6D7}" destId="{2D8A0560-9DFE-40A4-8DEB-C92AFB43FD78}" srcOrd="1" destOrd="0" presId="urn:microsoft.com/office/officeart/2005/8/layout/bList2"/>
    <dgm:cxn modelId="{770B52DE-733F-489C-BF81-AEF3A3645FC2}" type="presOf" srcId="{8BDB71A4-D035-4440-A370-DC87ACAF59CA}" destId="{41001C7F-CA23-4A79-BF38-486AF7E8E169}" srcOrd="0" destOrd="0" presId="urn:microsoft.com/office/officeart/2005/8/layout/bList2"/>
    <dgm:cxn modelId="{56BD53F0-753B-4DAD-95D6-84F8E8BF5592}" srcId="{6DE4D024-E448-47A2-87FE-53647287E811}" destId="{77CD719F-D621-46AB-AF58-886BD8A070BD}" srcOrd="0" destOrd="0" parTransId="{CC071F95-EAB9-4291-9AD1-C5B38E4C3514}" sibTransId="{1278858E-E245-41DB-A839-6B4C20D70285}"/>
    <dgm:cxn modelId="{1E1DC2F5-DE74-421F-B538-1E64C07A8F0B}" srcId="{785E573A-90F1-44BD-857A-23F27D66C6D7}" destId="{2EA45649-814F-4641-BA28-02C945412BD9}" srcOrd="2" destOrd="0" parTransId="{0922178D-7A73-48F8-821A-EDCFDF40B335}" sibTransId="{E504495B-FBEC-4C4F-8929-C4BE24C6A0D7}"/>
    <dgm:cxn modelId="{79DB29FD-94B7-4727-9EA2-3095C14933CB}" type="presOf" srcId="{FF55CEC3-29A0-406E-A389-9428F4FA6D18}" destId="{6AD3E7C7-AE0A-46C5-8469-CDA9746136C4}" srcOrd="1" destOrd="0" presId="urn:microsoft.com/office/officeart/2005/8/layout/bList2"/>
    <dgm:cxn modelId="{84F14A3B-B678-44E3-BB99-3CEE2C71A872}" type="presParOf" srcId="{1F826303-DC63-4B3F-8B8F-2E634DCD48B2}" destId="{C1D43684-2A0D-495C-B092-D945F9A968E1}" srcOrd="0" destOrd="0" presId="urn:microsoft.com/office/officeart/2005/8/layout/bList2"/>
    <dgm:cxn modelId="{BEF36DCF-D9DE-4E9B-8AF3-43FC55441DBF}" type="presParOf" srcId="{C1D43684-2A0D-495C-B092-D945F9A968E1}" destId="{2D1F6A2C-A464-4109-A440-A877D9DD58E1}" srcOrd="0" destOrd="0" presId="urn:microsoft.com/office/officeart/2005/8/layout/bList2"/>
    <dgm:cxn modelId="{F624AAD8-2D28-431B-A453-E4079C9E84E7}" type="presParOf" srcId="{C1D43684-2A0D-495C-B092-D945F9A968E1}" destId="{531413DC-1E57-4373-B037-00FB3A0B492E}" srcOrd="1" destOrd="0" presId="urn:microsoft.com/office/officeart/2005/8/layout/bList2"/>
    <dgm:cxn modelId="{0F63D9EF-A23C-48F8-89DD-5DE910653DE5}" type="presParOf" srcId="{C1D43684-2A0D-495C-B092-D945F9A968E1}" destId="{5C76BB4E-341F-4DE1-AEF5-8DC216B6D140}" srcOrd="2" destOrd="0" presId="urn:microsoft.com/office/officeart/2005/8/layout/bList2"/>
    <dgm:cxn modelId="{CAFA7153-7B6F-4AC7-BE74-DDF2A4F58EC2}" type="presParOf" srcId="{C1D43684-2A0D-495C-B092-D945F9A968E1}" destId="{810DEC8E-7083-4D96-828C-D5C859FE76E6}" srcOrd="3" destOrd="0" presId="urn:microsoft.com/office/officeart/2005/8/layout/bList2"/>
    <dgm:cxn modelId="{2100B3A7-E64C-4AA5-9CBF-7BBAE25BFBEA}" type="presParOf" srcId="{1F826303-DC63-4B3F-8B8F-2E634DCD48B2}" destId="{4AC8A664-2639-4ACD-8FA9-CA1BAD76F083}" srcOrd="1" destOrd="0" presId="urn:microsoft.com/office/officeart/2005/8/layout/bList2"/>
    <dgm:cxn modelId="{92E25425-5479-4F32-8782-C768E555C897}" type="presParOf" srcId="{1F826303-DC63-4B3F-8B8F-2E634DCD48B2}" destId="{B6CD9C1D-D3D4-4204-A0DB-14200DCB14A9}" srcOrd="2" destOrd="0" presId="urn:microsoft.com/office/officeart/2005/8/layout/bList2"/>
    <dgm:cxn modelId="{F0537002-72D1-4903-987A-FC441D5B075D}" type="presParOf" srcId="{B6CD9C1D-D3D4-4204-A0DB-14200DCB14A9}" destId="{2035F35F-C97D-4B8E-BFDA-E5EBDE15A7AE}" srcOrd="0" destOrd="0" presId="urn:microsoft.com/office/officeart/2005/8/layout/bList2"/>
    <dgm:cxn modelId="{F405E895-B7B0-4FE0-B52E-54F0E816ACD4}" type="presParOf" srcId="{B6CD9C1D-D3D4-4204-A0DB-14200DCB14A9}" destId="{9D789B35-3B7A-4494-8EEF-084C6FA4AF7F}" srcOrd="1" destOrd="0" presId="urn:microsoft.com/office/officeart/2005/8/layout/bList2"/>
    <dgm:cxn modelId="{514EEA49-FE35-494F-BEC8-EF4191B26966}" type="presParOf" srcId="{B6CD9C1D-D3D4-4204-A0DB-14200DCB14A9}" destId="{4D43B5E0-D3AD-4CD6-B2A3-B7FFDCAEDF73}" srcOrd="2" destOrd="0" presId="urn:microsoft.com/office/officeart/2005/8/layout/bList2"/>
    <dgm:cxn modelId="{51BBCC41-F736-4C88-9D23-B553E1878261}" type="presParOf" srcId="{B6CD9C1D-D3D4-4204-A0DB-14200DCB14A9}" destId="{E864ED1B-CA3E-4BC6-A18E-4F746F82A6F5}" srcOrd="3" destOrd="0" presId="urn:microsoft.com/office/officeart/2005/8/layout/bList2"/>
    <dgm:cxn modelId="{E8A6CA24-33EF-4F7C-B9B6-F202C86DAE03}" type="presParOf" srcId="{1F826303-DC63-4B3F-8B8F-2E634DCD48B2}" destId="{A3331446-2B9D-45AB-9707-34CBDF6FFC8F}" srcOrd="3" destOrd="0" presId="urn:microsoft.com/office/officeart/2005/8/layout/bList2"/>
    <dgm:cxn modelId="{6A7FD814-599E-4141-AEA2-230122686DB2}" type="presParOf" srcId="{1F826303-DC63-4B3F-8B8F-2E634DCD48B2}" destId="{3B759775-17AE-4BC9-B658-75DA1430529B}" srcOrd="4" destOrd="0" presId="urn:microsoft.com/office/officeart/2005/8/layout/bList2"/>
    <dgm:cxn modelId="{58395415-B48C-4F4B-A8FA-9CE515347D60}" type="presParOf" srcId="{3B759775-17AE-4BC9-B658-75DA1430529B}" destId="{EBF9428B-ADF3-4E90-A166-5729457C7EA2}" srcOrd="0" destOrd="0" presId="urn:microsoft.com/office/officeart/2005/8/layout/bList2"/>
    <dgm:cxn modelId="{F4F66537-84F4-42CA-ADF1-FB1C3A1E48B1}" type="presParOf" srcId="{3B759775-17AE-4BC9-B658-75DA1430529B}" destId="{98775B18-3DCF-4FEE-AFC6-EF9CE7BA7ED3}" srcOrd="1" destOrd="0" presId="urn:microsoft.com/office/officeart/2005/8/layout/bList2"/>
    <dgm:cxn modelId="{A62EB1BC-6835-425F-95B2-D0CE73AC98A3}" type="presParOf" srcId="{3B759775-17AE-4BC9-B658-75DA1430529B}" destId="{2D8A0560-9DFE-40A4-8DEB-C92AFB43FD78}" srcOrd="2" destOrd="0" presId="urn:microsoft.com/office/officeart/2005/8/layout/bList2"/>
    <dgm:cxn modelId="{8BFFBEC9-78D5-410E-9664-F976A88BF611}" type="presParOf" srcId="{3B759775-17AE-4BC9-B658-75DA1430529B}" destId="{F95DF545-D191-408A-86D7-90FAA575B577}" srcOrd="3" destOrd="0" presId="urn:microsoft.com/office/officeart/2005/8/layout/bList2"/>
    <dgm:cxn modelId="{5EC673FD-ED5E-4D3C-BFEC-D348F490BD1B}" type="presParOf" srcId="{1F826303-DC63-4B3F-8B8F-2E634DCD48B2}" destId="{FCAA00A6-B999-4911-AD1A-E5FACBEE7BE2}" srcOrd="5" destOrd="0" presId="urn:microsoft.com/office/officeart/2005/8/layout/bList2"/>
    <dgm:cxn modelId="{C4E82925-F77E-4F65-8DB0-901B56D5F319}" type="presParOf" srcId="{1F826303-DC63-4B3F-8B8F-2E634DCD48B2}" destId="{B739B0A6-069E-4FE4-A5E4-EB2E2B42B87F}" srcOrd="6" destOrd="0" presId="urn:microsoft.com/office/officeart/2005/8/layout/bList2"/>
    <dgm:cxn modelId="{38E5459D-5269-4A1A-8DE4-BECDB8902B6B}" type="presParOf" srcId="{B739B0A6-069E-4FE4-A5E4-EB2E2B42B87F}" destId="{41001C7F-CA23-4A79-BF38-486AF7E8E169}" srcOrd="0" destOrd="0" presId="urn:microsoft.com/office/officeart/2005/8/layout/bList2"/>
    <dgm:cxn modelId="{42394558-48DE-4642-9C15-035884973183}" type="presParOf" srcId="{B739B0A6-069E-4FE4-A5E4-EB2E2B42B87F}" destId="{5C4D60F7-771C-4165-B072-D80BBE08003F}" srcOrd="1" destOrd="0" presId="urn:microsoft.com/office/officeart/2005/8/layout/bList2"/>
    <dgm:cxn modelId="{35708DE4-5776-41CC-9F82-ED2E2ADC82C2}" type="presParOf" srcId="{B739B0A6-069E-4FE4-A5E4-EB2E2B42B87F}" destId="{6AD3E7C7-AE0A-46C5-8469-CDA9746136C4}" srcOrd="2" destOrd="0" presId="urn:microsoft.com/office/officeart/2005/8/layout/bList2"/>
    <dgm:cxn modelId="{70055B6B-AAF9-461C-85ED-F8979027F1E6}" type="presParOf" srcId="{B739B0A6-069E-4FE4-A5E4-EB2E2B42B87F}" destId="{E6FAEDE0-66BC-4724-A779-09A24A746A5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979474-8655-45A7-A794-529354ECD0CB}" type="doc">
      <dgm:prSet loTypeId="urn:microsoft.com/office/officeart/2005/8/layout/b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9C622B0-4EE7-4313-B7EF-E2ECED6239BF}">
      <dgm:prSet phldrT="[Testo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PRELIMINARI</a:t>
          </a:r>
        </a:p>
      </dgm:t>
    </dgm:pt>
    <dgm:pt modelId="{A84A5240-AD4C-4649-9390-947B5FE28139}" type="parTrans" cxnId="{34FA3DFA-C9EA-4156-9EF0-5AAC0117313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3B70DD3-6331-4E0F-BFA4-D17B61A576BC}" type="sibTrans" cxnId="{34FA3DFA-C9EA-4156-9EF0-5AAC0117313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9F474AEF-1D72-4B50-811B-26E96EC705D5}">
      <dgm:prSet phldrT="[Testo]" custT="1"/>
      <dgm:spPr/>
      <dgm:t>
        <a:bodyPr anchor="t"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ACQUISTO SITO</a:t>
          </a:r>
        </a:p>
      </dgm:t>
    </dgm:pt>
    <dgm:pt modelId="{48A1C857-2A1A-417F-A28F-425388703790}" type="parTrans" cxnId="{A590D9F5-51FC-42F1-BFA0-A17E4881D14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EA2BB52-5219-423C-874A-50A773938E5A}" type="sibTrans" cxnId="{A590D9F5-51FC-42F1-BFA0-A17E4881D14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75A09A8-F46D-45C5-B355-406B9BF2F3EE}">
      <dgm:prSet phldrT="[Testo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DI ACQUISIZIONE</a:t>
          </a:r>
        </a:p>
      </dgm:t>
    </dgm:pt>
    <dgm:pt modelId="{275740A0-5234-43E9-B4E8-24AB2AB451C9}" type="parTrans" cxnId="{81ECE959-9388-46F8-8E88-BDD6CC405AC3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14A3112-CDF3-4CD7-9259-597D8B1B990F}" type="sibTrans" cxnId="{81ECE959-9388-46F8-8E88-BDD6CC405AC3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FA9FA16-D1A4-4D9F-A17E-053D706F0174}">
      <dgm:prSet phldrT="[Testo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ACQUISTO MACCHINARI</a:t>
          </a:r>
        </a:p>
      </dgm:t>
    </dgm:pt>
    <dgm:pt modelId="{D07EE106-F7AA-411C-A47E-E16C4A7ED329}" type="parTrans" cxnId="{6724A8F9-E642-4EA7-A6FA-428BD8E2EB8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16EF0763-16EC-42D8-83DE-E65B6FEE250B}" type="sibTrans" cxnId="{6724A8F9-E642-4EA7-A6FA-428BD8E2EB8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A9200AEE-AAFA-4FE3-B3F5-D458BD458330}">
      <dgm:prSet phldrT="[Testo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OPERATIVI</a:t>
          </a:r>
        </a:p>
      </dgm:t>
    </dgm:pt>
    <dgm:pt modelId="{6A9C61B9-CC82-49D3-8119-A486AFF82BB5}" type="parTrans" cxnId="{7F3CC76B-246B-417A-90B8-7C1AF9D601A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529364F-746A-4E37-BC39-561DC283C877}" type="sibTrans" cxnId="{7F3CC76B-246B-417A-90B8-7C1AF9D601A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8581451-47E6-4E42-A43F-EEE8015A832E}">
      <dgm:prSet phldrT="[Testo]" custT="1"/>
      <dgm:spPr/>
      <dgm:t>
        <a:bodyPr anchor="t"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ASSICURAZIONE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6D52EFF-7992-4760-9B8B-BB4DFC933DE7}" type="parTrans" cxnId="{B3FAA0D4-E870-42C5-B287-7E89243541D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13D7E82D-7A28-4438-A49F-C7D6E3BDA051}" type="sibTrans" cxnId="{B3FAA0D4-E870-42C5-B287-7E89243541D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D866B5E-A0C7-4711-B807-7B81299EA3ED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MANUTENZIONE</a:t>
          </a:r>
        </a:p>
      </dgm:t>
    </dgm:pt>
    <dgm:pt modelId="{29F082DB-9791-4C71-9E7C-7DA2374387F2}" type="parTrans" cxnId="{7E293E61-3429-47A1-9E4A-0863994A5408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25C4BC4-8DE9-42FA-8396-E663199E6DCB}" type="sibTrans" cxnId="{7E293E61-3429-47A1-9E4A-0863994A5408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8FB4139-01B2-4453-A1EC-85D9237628B6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PERSONALE</a:t>
          </a:r>
        </a:p>
      </dgm:t>
    </dgm:pt>
    <dgm:pt modelId="{D89ABF79-668B-4D5C-9754-244E0205B865}" type="parTrans" cxnId="{A6ECBFE4-D53F-4562-BB72-21D707514C5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CE13F87-BDE6-4674-9DF4-CD6327C9F225}" type="sibTrans" cxnId="{A6ECBFE4-D53F-4562-BB72-21D707514C5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37E4FA3-BD34-45C7-B848-0AF457293214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ONERI DELLA SICUREZZA</a:t>
          </a:r>
        </a:p>
      </dgm:t>
    </dgm:pt>
    <dgm:pt modelId="{518BD9A6-A26C-4D9E-9200-989B3B565969}" type="parTrans" cxnId="{5725856D-7B16-4863-980C-C99045BBDB5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E647306-4D43-4A23-A580-7BCCC2E1209E}" type="sibTrans" cxnId="{5725856D-7B16-4863-980C-C99045BBDB5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54BD423-3D75-4C19-946E-C2304075F5D2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CONSUMI (ENERGIA – DIESEL – ACQUIA)</a:t>
          </a:r>
        </a:p>
      </dgm:t>
    </dgm:pt>
    <dgm:pt modelId="{83CCDB36-FD4F-4F28-8873-4154275B58DA}" type="parTrans" cxnId="{DAEF72A3-6354-45EA-86E9-C736912B61AE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17C4B81-6159-4B00-B99F-CA125877B63A}" type="sibTrans" cxnId="{DAEF72A3-6354-45EA-86E9-C736912B61AE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B41A582D-B5E7-480E-8FAF-538013CA12C8}">
      <dgm:prSet phldrT="[Testo]" custT="1"/>
      <dgm:spPr/>
      <dgm:t>
        <a:bodyPr anchor="t"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FINE VITA MACCHINARI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B169CAB-CA7D-4681-AF72-C71F52964A75}" type="parTrans" cxnId="{EB208B99-D014-4E19-B6BD-1F31C1FD1AC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CF95661-C82E-49B8-A335-10B3E8B0C9C9}" type="sibTrans" cxnId="{EB208B99-D014-4E19-B6BD-1F31C1FD1AC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99344624-E147-4809-AD00-67409A13299C}">
      <dgm:prSet phldrT="[Testo]" custT="1"/>
      <dgm:spPr/>
      <dgm:t>
        <a:bodyPr anchor="t"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0.51 €/t</a:t>
          </a:r>
        </a:p>
      </dgm:t>
    </dgm:pt>
    <dgm:pt modelId="{0E4A8EAA-3535-4EA4-9B8C-E35F88DF886A}" type="parTrans" cxnId="{F16CF4BA-9714-4667-AD1C-0BDD176FEBF1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87E6276-0F04-4F75-B1B0-E8809C0E43D0}" type="sibTrans" cxnId="{F16CF4BA-9714-4667-AD1C-0BDD176FEBF1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A89AA29-60CB-4976-ADB3-8F6A44FCE305}">
      <dgm:prSet phldrT="[Testo]" custT="1"/>
      <dgm:spPr/>
      <dgm:t>
        <a:bodyPr anchor="t"/>
        <a:lstStyle/>
        <a:p>
          <a:pPr>
            <a:buNone/>
          </a:pPr>
          <a:r>
            <a:rPr lang="en-US" sz="140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0.00 €/t</a:t>
          </a:r>
        </a:p>
      </dgm:t>
    </dgm:pt>
    <dgm:pt modelId="{FAB69D13-0D8F-4BE8-B789-4FE58B859965}" type="parTrans" cxnId="{1C9D17AD-370E-4D59-ABAE-C817ED39404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A22545A-9131-418C-862F-04961F05FA0A}" type="sibTrans" cxnId="{1C9D17AD-370E-4D59-ABAE-C817ED39404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4542525-D0B1-40EF-AC30-55C8E0ECB898}">
      <dgm:prSet phldrT="[Testo]" custT="1"/>
      <dgm:spPr/>
      <dgm:t>
        <a:bodyPr anchor="t"/>
        <a:lstStyle/>
        <a:p>
          <a:pPr>
            <a:buNone/>
          </a:pPr>
          <a:r>
            <a:rPr lang="en-US" sz="140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0.26 €/t</a:t>
          </a:r>
        </a:p>
      </dgm:t>
    </dgm:pt>
    <dgm:pt modelId="{E2932000-99E4-4E42-B6A1-5CDF983AEAC7}" type="parTrans" cxnId="{5EFBD9E9-3FB0-4460-A41C-8637D3DC411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DDAA86E-45EC-4C89-9A68-E63345C2B9AA}" type="sibTrans" cxnId="{5EFBD9E9-3FB0-4460-A41C-8637D3DC411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18050CD7-7EFF-43F6-8DF7-964E39FC5FA7}">
      <dgm:prSet phldrT="[Testo]" custT="1"/>
      <dgm:spPr/>
      <dgm:t>
        <a:bodyPr anchor="t"/>
        <a:lstStyle/>
        <a:p>
          <a:pPr>
            <a:buNone/>
          </a:pPr>
          <a:endParaRPr lang="en-US" sz="1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5583D61-E642-43C4-8A4B-5D6328E20AC5}" type="parTrans" cxnId="{57D994FC-95EE-47D2-A47C-E0B17D1BADC1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B449866-29FD-45E1-A823-71EE001CF17A}" type="sibTrans" cxnId="{57D994FC-95EE-47D2-A47C-E0B17D1BADC1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CBEA3CB-8CF2-4BBE-B40B-AF17F89F88A3}">
      <dgm:prSet phldrT="[Tes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0.73 </a:t>
          </a: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€/t</a:t>
          </a:r>
          <a:endParaRPr lang="en-US" sz="1400" b="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55860FA-CAF3-4526-AD95-56E00CD16413}" type="parTrans" cxnId="{6484D94A-ED2A-402D-A641-F6D9BC731281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3660397F-B3EC-490E-B42D-71BD6C57C76F}" type="sibTrans" cxnId="{6484D94A-ED2A-402D-A641-F6D9BC731281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AD4D9A0D-B1C1-40BD-A9F7-249E0190B33A}">
      <dgm:prSet phldrT="[Tes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2.53 €/t</a:t>
          </a:r>
        </a:p>
      </dgm:t>
    </dgm:pt>
    <dgm:pt modelId="{0C8BB244-E12D-4508-8918-5105E9DC6529}" type="parTrans" cxnId="{15E6FC42-81E2-43AF-8805-AF717A8CEEB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2B4E448-BC80-43E0-9EE6-9FA0A5220629}" type="sibTrans" cxnId="{15E6FC42-81E2-43AF-8805-AF717A8CEEB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B7BE13F-A04A-4FE2-A296-FF5AB24A3F74}">
      <dgm:prSet phldrT="[Tes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0.01 €/t</a:t>
          </a:r>
        </a:p>
      </dgm:t>
    </dgm:pt>
    <dgm:pt modelId="{749B5D36-6089-46CC-BC80-9023F6630C7B}" type="parTrans" cxnId="{F457A627-E20A-411C-B034-3C1F4897D306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F757139-89B6-49D9-A535-ED92925E018C}" type="sibTrans" cxnId="{F457A627-E20A-411C-B034-3C1F4897D306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D1CAA3D-D86A-448C-98D3-CB828363820A}">
      <dgm:prSet phldrT="[Tes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1.06 €/t</a:t>
          </a:r>
        </a:p>
      </dgm:t>
    </dgm:pt>
    <dgm:pt modelId="{5EC5B372-C60A-4DAF-A5CB-67EA59CF0FE1}" type="parTrans" cxnId="{4F1D74EB-31FB-4E85-9096-29CCB99F446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36667766-EB5D-40E2-9B54-197B2DB9C4DC}" type="sibTrans" cxnId="{4F1D74EB-31FB-4E85-9096-29CCB99F446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C6F53EC8-EAF9-4EEA-B863-93EC79FA7D87}">
      <dgm:prSet phldrT="[Testo]" custT="1"/>
      <dgm:spPr/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0.83 €/t</a:t>
          </a:r>
          <a:endParaRPr lang="en-US" sz="1800" b="1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A6C3C4B-89AC-443B-88F8-0357C5000500}" type="sibTrans" cxnId="{144B6259-D842-4413-A56C-3E423EDAB4F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282E7275-5746-44AD-A2CE-3768EC740D8D}" type="parTrans" cxnId="{144B6259-D842-4413-A56C-3E423EDAB4F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6CE8054-5358-4D82-9880-1462F07ED65B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CERTIFICAZIONE CE</a:t>
          </a:r>
        </a:p>
      </dgm:t>
    </dgm:pt>
    <dgm:pt modelId="{D9CE2480-3A7F-4058-AECF-444FFFC05A9B}" type="parTrans" cxnId="{C638B2C6-6D5A-4C53-9D3B-9B203BEF532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</a:endParaRPr>
        </a:p>
      </dgm:t>
    </dgm:pt>
    <dgm:pt modelId="{4DDF5ED8-F506-4AE0-A9FE-BD4F7117E92B}" type="sibTrans" cxnId="{C638B2C6-6D5A-4C53-9D3B-9B203BEF532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</a:endParaRPr>
        </a:p>
      </dgm:t>
    </dgm:pt>
    <dgm:pt modelId="{43816AF1-7FF6-44CA-8038-D46E5B64A288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0.15 €/t</a:t>
          </a:r>
        </a:p>
      </dgm:t>
    </dgm:pt>
    <dgm:pt modelId="{DA645A40-E7E0-4C2F-902B-458D110FD715}" type="parTrans" cxnId="{492778FD-3D1B-4CEA-B1B7-2FC54D4ED6D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</a:endParaRPr>
        </a:p>
      </dgm:t>
    </dgm:pt>
    <dgm:pt modelId="{5E2D6652-24ED-49F6-B48D-ED76E1EDD634}" type="sibTrans" cxnId="{492778FD-3D1B-4CEA-B1B7-2FC54D4ED6D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+mn-lt"/>
          </a:endParaRPr>
        </a:p>
      </dgm:t>
    </dgm:pt>
    <dgm:pt modelId="{6B30AECD-7487-4DE8-8816-8B088BDEE0DC}" type="pres">
      <dgm:prSet presAssocID="{4C979474-8655-45A7-A794-529354ECD0CB}" presName="diagram" presStyleCnt="0">
        <dgm:presLayoutVars>
          <dgm:dir/>
          <dgm:animLvl val="lvl"/>
          <dgm:resizeHandles val="exact"/>
        </dgm:presLayoutVars>
      </dgm:prSet>
      <dgm:spPr/>
    </dgm:pt>
    <dgm:pt modelId="{1807D0EF-022D-4F8E-B2B6-F79B1B37855F}" type="pres">
      <dgm:prSet presAssocID="{19C622B0-4EE7-4313-B7EF-E2ECED6239BF}" presName="compNode" presStyleCnt="0"/>
      <dgm:spPr/>
    </dgm:pt>
    <dgm:pt modelId="{F04E2D3E-722D-4ADE-A62D-20923E4A9CA3}" type="pres">
      <dgm:prSet presAssocID="{19C622B0-4EE7-4313-B7EF-E2ECED6239BF}" presName="childRect" presStyleLbl="bgAcc1" presStyleIdx="0" presStyleCnt="3" custScaleY="120537">
        <dgm:presLayoutVars>
          <dgm:bulletEnabled val="1"/>
        </dgm:presLayoutVars>
      </dgm:prSet>
      <dgm:spPr/>
    </dgm:pt>
    <dgm:pt modelId="{D8B43383-149A-480A-A681-D1AE8DBE04FA}" type="pres">
      <dgm:prSet presAssocID="{19C622B0-4EE7-4313-B7EF-E2ECED6239B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F105BD2-D258-4ABB-ADE2-EAC1D29E2BEA}" type="pres">
      <dgm:prSet presAssocID="{19C622B0-4EE7-4313-B7EF-E2ECED6239BF}" presName="parentRect" presStyleLbl="alignNode1" presStyleIdx="0" presStyleCnt="3"/>
      <dgm:spPr/>
    </dgm:pt>
    <dgm:pt modelId="{269F3206-474C-4C0A-8A6D-9EC2BE2ADE33}" type="pres">
      <dgm:prSet presAssocID="{19C622B0-4EE7-4313-B7EF-E2ECED6239BF}" presName="adorn" presStyleLbl="fgAccFollowNode1" presStyleIdx="0" presStyleCnt="3" custScaleY="10202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2199AD40-FCE7-4104-94B7-73A661A22650}" type="pres">
      <dgm:prSet presAssocID="{23B70DD3-6331-4E0F-BFA4-D17B61A576BC}" presName="sibTrans" presStyleLbl="sibTrans2D1" presStyleIdx="0" presStyleCnt="0"/>
      <dgm:spPr/>
    </dgm:pt>
    <dgm:pt modelId="{D270F08C-0C6B-463D-ABE2-055B77DD2735}" type="pres">
      <dgm:prSet presAssocID="{075A09A8-F46D-45C5-B355-406B9BF2F3EE}" presName="compNode" presStyleCnt="0"/>
      <dgm:spPr/>
    </dgm:pt>
    <dgm:pt modelId="{676BF29F-967C-49C9-A5E2-262EA29D54EF}" type="pres">
      <dgm:prSet presAssocID="{075A09A8-F46D-45C5-B355-406B9BF2F3EE}" presName="childRect" presStyleLbl="bgAcc1" presStyleIdx="1" presStyleCnt="3" custScaleY="125719">
        <dgm:presLayoutVars>
          <dgm:bulletEnabled val="1"/>
        </dgm:presLayoutVars>
      </dgm:prSet>
      <dgm:spPr/>
    </dgm:pt>
    <dgm:pt modelId="{EE51D819-2E5E-4283-92A5-EFF1FEB83FF2}" type="pres">
      <dgm:prSet presAssocID="{075A09A8-F46D-45C5-B355-406B9BF2F3E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98A73EE-EA3C-4B8F-B284-5916B8AA8D15}" type="pres">
      <dgm:prSet presAssocID="{075A09A8-F46D-45C5-B355-406B9BF2F3EE}" presName="parentRect" presStyleLbl="alignNode1" presStyleIdx="1" presStyleCnt="3"/>
      <dgm:spPr/>
    </dgm:pt>
    <dgm:pt modelId="{5F2D892E-F3A9-4050-91A8-71B12A0376EE}" type="pres">
      <dgm:prSet presAssocID="{075A09A8-F46D-45C5-B355-406B9BF2F3E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a circolare con riempimento a tinta unita"/>
        </a:ext>
      </dgm:extLst>
    </dgm:pt>
    <dgm:pt modelId="{F38AA986-19DA-471E-89FA-24F87F2AA861}" type="pres">
      <dgm:prSet presAssocID="{C14A3112-CDF3-4CD7-9259-597D8B1B990F}" presName="sibTrans" presStyleLbl="sibTrans2D1" presStyleIdx="0" presStyleCnt="0"/>
      <dgm:spPr/>
    </dgm:pt>
    <dgm:pt modelId="{C08A7563-1056-4242-BBA6-30FD36D1C0A6}" type="pres">
      <dgm:prSet presAssocID="{A9200AEE-AAFA-4FE3-B3F5-D458BD458330}" presName="compNode" presStyleCnt="0"/>
      <dgm:spPr/>
    </dgm:pt>
    <dgm:pt modelId="{BB4993EC-D4B2-418F-9912-2924C00A7F0C}" type="pres">
      <dgm:prSet presAssocID="{A9200AEE-AAFA-4FE3-B3F5-D458BD458330}" presName="childRect" presStyleLbl="bgAcc1" presStyleIdx="2" presStyleCnt="3" custScaleY="120894">
        <dgm:presLayoutVars>
          <dgm:bulletEnabled val="1"/>
        </dgm:presLayoutVars>
      </dgm:prSet>
      <dgm:spPr/>
    </dgm:pt>
    <dgm:pt modelId="{4F9EC121-E709-44F7-93F0-CBA02984C583}" type="pres">
      <dgm:prSet presAssocID="{A9200AEE-AAFA-4FE3-B3F5-D458BD4583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9F5AA5D-AF1F-41BF-802E-5971A0260F4F}" type="pres">
      <dgm:prSet presAssocID="{A9200AEE-AAFA-4FE3-B3F5-D458BD458330}" presName="parentRect" presStyleLbl="alignNode1" presStyleIdx="2" presStyleCnt="3"/>
      <dgm:spPr/>
    </dgm:pt>
    <dgm:pt modelId="{FE667131-2A34-40F5-A9B4-94828952C0DB}" type="pres">
      <dgm:prSet presAssocID="{A9200AEE-AAFA-4FE3-B3F5-D458BD458330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burante con riempimento a tinta unita"/>
        </a:ext>
      </dgm:extLst>
    </dgm:pt>
  </dgm:ptLst>
  <dgm:cxnLst>
    <dgm:cxn modelId="{445C140E-CBB9-4751-A429-19C84C72B611}" type="presOf" srcId="{54542525-D0B1-40EF-AC30-55C8E0ECB898}" destId="{F04E2D3E-722D-4ADE-A62D-20923E4A9CA3}" srcOrd="0" destOrd="5" presId="urn:microsoft.com/office/officeart/2005/8/layout/bList2"/>
    <dgm:cxn modelId="{70192B11-CB28-453A-B052-A454F7EDE0F7}" type="presOf" srcId="{9F474AEF-1D72-4B50-811B-26E96EC705D5}" destId="{F04E2D3E-722D-4ADE-A62D-20923E4A9CA3}" srcOrd="0" destOrd="0" presId="urn:microsoft.com/office/officeart/2005/8/layout/bList2"/>
    <dgm:cxn modelId="{36D60C17-B896-41C6-AE6D-8EE69A7CE6B6}" type="presOf" srcId="{AD4D9A0D-B1C1-40BD-A9F7-249E0190B33A}" destId="{BB4993EC-D4B2-418F-9912-2924C00A7F0C}" srcOrd="0" destOrd="3" presId="urn:microsoft.com/office/officeart/2005/8/layout/bList2"/>
    <dgm:cxn modelId="{B380E41F-7E9A-4D4E-8361-85AF2353234F}" type="presOf" srcId="{4A89AA29-60CB-4976-ADB3-8F6A44FCE305}" destId="{F04E2D3E-722D-4ADE-A62D-20923E4A9CA3}" srcOrd="0" destOrd="3" presId="urn:microsoft.com/office/officeart/2005/8/layout/bList2"/>
    <dgm:cxn modelId="{F457A627-E20A-411C-B034-3C1F4897D306}" srcId="{A9200AEE-AAFA-4FE3-B3F5-D458BD458330}" destId="{7B7BE13F-A04A-4FE2-A296-FF5AB24A3F74}" srcOrd="5" destOrd="0" parTransId="{749B5D36-6089-46CC-BC80-9023F6630C7B}" sibTransId="{4F757139-89B6-49D9-A535-ED92925E018C}"/>
    <dgm:cxn modelId="{762ED431-F620-419A-8632-4425298EDEF8}" type="presOf" srcId="{C54BD423-3D75-4C19-946E-C2304075F5D2}" destId="{BB4993EC-D4B2-418F-9912-2924C00A7F0C}" srcOrd="0" destOrd="6" presId="urn:microsoft.com/office/officeart/2005/8/layout/bList2"/>
    <dgm:cxn modelId="{4FE82542-1A01-47DF-BE30-3C2970493B89}" type="presOf" srcId="{66CE8054-5358-4D82-9880-1462F07ED65B}" destId="{BB4993EC-D4B2-418F-9912-2924C00A7F0C}" srcOrd="0" destOrd="8" presId="urn:microsoft.com/office/officeart/2005/8/layout/bList2"/>
    <dgm:cxn modelId="{15E6FC42-81E2-43AF-8805-AF717A8CEEB9}" srcId="{A9200AEE-AAFA-4FE3-B3F5-D458BD458330}" destId="{AD4D9A0D-B1C1-40BD-A9F7-249E0190B33A}" srcOrd="3" destOrd="0" parTransId="{0C8BB244-E12D-4508-8918-5105E9DC6529}" sibTransId="{62B4E448-BC80-43E0-9EE6-9FA0A5220629}"/>
    <dgm:cxn modelId="{049C4746-E738-4535-BBE5-F29774837FDF}" type="presOf" srcId="{18050CD7-7EFF-43F6-8DF7-964E39FC5FA7}" destId="{F04E2D3E-722D-4ADE-A62D-20923E4A9CA3}" srcOrd="0" destOrd="6" presId="urn:microsoft.com/office/officeart/2005/8/layout/bList2"/>
    <dgm:cxn modelId="{6484D94A-ED2A-402D-A641-F6D9BC731281}" srcId="{A9200AEE-AAFA-4FE3-B3F5-D458BD458330}" destId="{8CBEA3CB-8CF2-4BBE-B40B-AF17F89F88A3}" srcOrd="1" destOrd="0" parTransId="{E55860FA-CAF3-4526-AD95-56E00CD16413}" sibTransId="{3660397F-B3EC-490E-B42D-71BD6C57C76F}"/>
    <dgm:cxn modelId="{144B6259-D842-4413-A56C-3E423EDAB4F9}" srcId="{075A09A8-F46D-45C5-B355-406B9BF2F3EE}" destId="{C6F53EC8-EAF9-4EEA-B863-93EC79FA7D87}" srcOrd="1" destOrd="0" parTransId="{282E7275-5746-44AD-A2CE-3768EC740D8D}" sibTransId="{FA6C3C4B-89AC-443B-88F8-0357C5000500}"/>
    <dgm:cxn modelId="{81ECE959-9388-46F8-8E88-BDD6CC405AC3}" srcId="{4C979474-8655-45A7-A794-529354ECD0CB}" destId="{075A09A8-F46D-45C5-B355-406B9BF2F3EE}" srcOrd="1" destOrd="0" parTransId="{275740A0-5234-43E9-B4E8-24AB2AB451C9}" sibTransId="{C14A3112-CDF3-4CD7-9259-597D8B1B990F}"/>
    <dgm:cxn modelId="{D1E42E5B-36E6-4BB0-83A0-6DA608880C11}" type="presOf" srcId="{C6F53EC8-EAF9-4EEA-B863-93EC79FA7D87}" destId="{676BF29F-967C-49C9-A5E2-262EA29D54EF}" srcOrd="0" destOrd="1" presId="urn:microsoft.com/office/officeart/2005/8/layout/bList2"/>
    <dgm:cxn modelId="{7E293E61-3429-47A1-9E4A-0863994A5408}" srcId="{A9200AEE-AAFA-4FE3-B3F5-D458BD458330}" destId="{2D866B5E-A0C7-4711-B807-7B81299EA3ED}" srcOrd="0" destOrd="0" parTransId="{29F082DB-9791-4C71-9E7C-7DA2374387F2}" sibTransId="{025C4BC4-8DE9-42FA-8396-E663199E6DCB}"/>
    <dgm:cxn modelId="{73F2B56A-AFE0-48BD-AEF7-89AC2C0DAD2A}" type="presOf" srcId="{A9200AEE-AAFA-4FE3-B3F5-D458BD458330}" destId="{69F5AA5D-AF1F-41BF-802E-5971A0260F4F}" srcOrd="1" destOrd="0" presId="urn:microsoft.com/office/officeart/2005/8/layout/bList2"/>
    <dgm:cxn modelId="{7F3CC76B-246B-417A-90B8-7C1AF9D601A9}" srcId="{4C979474-8655-45A7-A794-529354ECD0CB}" destId="{A9200AEE-AAFA-4FE3-B3F5-D458BD458330}" srcOrd="2" destOrd="0" parTransId="{6A9C61B9-CC82-49D3-8119-A486AFF82BB5}" sibTransId="{4529364F-746A-4E37-BC39-561DC283C877}"/>
    <dgm:cxn modelId="{5725856D-7B16-4863-980C-C99045BBDB52}" srcId="{A9200AEE-AAFA-4FE3-B3F5-D458BD458330}" destId="{237E4FA3-BD34-45C7-B848-0AF457293214}" srcOrd="4" destOrd="0" parTransId="{518BD9A6-A26C-4D9E-9200-989B3B565969}" sibTransId="{EE647306-4D43-4A23-A580-7BCCC2E1209E}"/>
    <dgm:cxn modelId="{A97CAB6E-4A77-4D24-8942-077D26AC0BFA}" type="presOf" srcId="{99344624-E147-4809-AD00-67409A13299C}" destId="{F04E2D3E-722D-4ADE-A62D-20923E4A9CA3}" srcOrd="0" destOrd="1" presId="urn:microsoft.com/office/officeart/2005/8/layout/bList2"/>
    <dgm:cxn modelId="{AB534576-61D0-43F1-910E-B3DF8167E306}" type="presOf" srcId="{78581451-47E6-4E42-A43F-EEE8015A832E}" destId="{F04E2D3E-722D-4ADE-A62D-20923E4A9CA3}" srcOrd="0" destOrd="2" presId="urn:microsoft.com/office/officeart/2005/8/layout/bList2"/>
    <dgm:cxn modelId="{807B7077-05AF-4C7B-8F72-F9268CC65383}" type="presOf" srcId="{B41A582D-B5E7-480E-8FAF-538013CA12C8}" destId="{F04E2D3E-722D-4ADE-A62D-20923E4A9CA3}" srcOrd="0" destOrd="4" presId="urn:microsoft.com/office/officeart/2005/8/layout/bList2"/>
    <dgm:cxn modelId="{3CA4517B-1E49-4D46-AED5-026E3E5CA906}" type="presOf" srcId="{075A09A8-F46D-45C5-B355-406B9BF2F3EE}" destId="{D98A73EE-EA3C-4B8F-B284-5916B8AA8D15}" srcOrd="1" destOrd="0" presId="urn:microsoft.com/office/officeart/2005/8/layout/bList2"/>
    <dgm:cxn modelId="{81E88186-C17B-4A66-85CC-7FA65AFA7D92}" type="presOf" srcId="{19C622B0-4EE7-4313-B7EF-E2ECED6239BF}" destId="{EF105BD2-D258-4ABB-ADE2-EAC1D29E2BEA}" srcOrd="1" destOrd="0" presId="urn:microsoft.com/office/officeart/2005/8/layout/bList2"/>
    <dgm:cxn modelId="{EB208B99-D014-4E19-B6BD-1F31C1FD1AC4}" srcId="{19C622B0-4EE7-4313-B7EF-E2ECED6239BF}" destId="{B41A582D-B5E7-480E-8FAF-538013CA12C8}" srcOrd="4" destOrd="0" parTransId="{6B169CAB-CA7D-4681-AF72-C71F52964A75}" sibTransId="{4CF95661-C82E-49B8-A335-10B3E8B0C9C9}"/>
    <dgm:cxn modelId="{5446139C-2A31-4DF1-BEAB-4F963E146F93}" type="presOf" srcId="{C14A3112-CDF3-4CD7-9259-597D8B1B990F}" destId="{F38AA986-19DA-471E-89FA-24F87F2AA861}" srcOrd="0" destOrd="0" presId="urn:microsoft.com/office/officeart/2005/8/layout/bList2"/>
    <dgm:cxn modelId="{53DF389F-261D-477A-8F3A-3A98D873A335}" type="presOf" srcId="{43816AF1-7FF6-44CA-8038-D46E5B64A288}" destId="{BB4993EC-D4B2-418F-9912-2924C00A7F0C}" srcOrd="0" destOrd="9" presId="urn:microsoft.com/office/officeart/2005/8/layout/bList2"/>
    <dgm:cxn modelId="{DAEF72A3-6354-45EA-86E9-C736912B61AE}" srcId="{A9200AEE-AAFA-4FE3-B3F5-D458BD458330}" destId="{C54BD423-3D75-4C19-946E-C2304075F5D2}" srcOrd="6" destOrd="0" parTransId="{83CCDB36-FD4F-4F28-8873-4154275B58DA}" sibTransId="{817C4B81-6159-4B00-B99F-CA125877B63A}"/>
    <dgm:cxn modelId="{CA02C2A8-6C1E-4646-9945-9888D2470130}" type="presOf" srcId="{19C622B0-4EE7-4313-B7EF-E2ECED6239BF}" destId="{D8B43383-149A-480A-A681-D1AE8DBE04FA}" srcOrd="0" destOrd="0" presId="urn:microsoft.com/office/officeart/2005/8/layout/bList2"/>
    <dgm:cxn modelId="{1C9D17AD-370E-4D59-ABAE-C817ED394042}" srcId="{19C622B0-4EE7-4313-B7EF-E2ECED6239BF}" destId="{4A89AA29-60CB-4976-ADB3-8F6A44FCE305}" srcOrd="3" destOrd="0" parTransId="{FAB69D13-0D8F-4BE8-B789-4FE58B859965}" sibTransId="{4A22545A-9131-418C-862F-04961F05FA0A}"/>
    <dgm:cxn modelId="{03062FB0-0349-49B0-A608-DDA16CE2D680}" type="presOf" srcId="{A9200AEE-AAFA-4FE3-B3F5-D458BD458330}" destId="{4F9EC121-E709-44F7-93F0-CBA02984C583}" srcOrd="0" destOrd="0" presId="urn:microsoft.com/office/officeart/2005/8/layout/bList2"/>
    <dgm:cxn modelId="{331E64B4-F413-489B-AA3C-7BD6E7E3EC1D}" type="presOf" srcId="{7B7BE13F-A04A-4FE2-A296-FF5AB24A3F74}" destId="{BB4993EC-D4B2-418F-9912-2924C00A7F0C}" srcOrd="0" destOrd="5" presId="urn:microsoft.com/office/officeart/2005/8/layout/bList2"/>
    <dgm:cxn modelId="{7DEB7BB6-1263-4F3D-8CD1-2134648527E0}" type="presOf" srcId="{68FB4139-01B2-4453-A1EC-85D9237628B6}" destId="{BB4993EC-D4B2-418F-9912-2924C00A7F0C}" srcOrd="0" destOrd="2" presId="urn:microsoft.com/office/officeart/2005/8/layout/bList2"/>
    <dgm:cxn modelId="{F16CF4BA-9714-4667-AD1C-0BDD176FEBF1}" srcId="{19C622B0-4EE7-4313-B7EF-E2ECED6239BF}" destId="{99344624-E147-4809-AD00-67409A13299C}" srcOrd="1" destOrd="0" parTransId="{0E4A8EAA-3535-4EA4-9B8C-E35F88DF886A}" sibTransId="{587E6276-0F04-4F75-B1B0-E8809C0E43D0}"/>
    <dgm:cxn modelId="{F0757BBF-8C94-43F4-86B3-73D9DF9AB58F}" type="presOf" srcId="{237E4FA3-BD34-45C7-B848-0AF457293214}" destId="{BB4993EC-D4B2-418F-9912-2924C00A7F0C}" srcOrd="0" destOrd="4" presId="urn:microsoft.com/office/officeart/2005/8/layout/bList2"/>
    <dgm:cxn modelId="{1A0E2AC3-7D5E-4781-B803-863297ECC600}" type="presOf" srcId="{23B70DD3-6331-4E0F-BFA4-D17B61A576BC}" destId="{2199AD40-FCE7-4104-94B7-73A661A22650}" srcOrd="0" destOrd="0" presId="urn:microsoft.com/office/officeart/2005/8/layout/bList2"/>
    <dgm:cxn modelId="{C638B2C6-6D5A-4C53-9D3B-9B203BEF5325}" srcId="{A9200AEE-AAFA-4FE3-B3F5-D458BD458330}" destId="{66CE8054-5358-4D82-9880-1462F07ED65B}" srcOrd="8" destOrd="0" parTransId="{D9CE2480-3A7F-4058-AECF-444FFFC05A9B}" sibTransId="{4DDF5ED8-F506-4AE0-A9FE-BD4F7117E92B}"/>
    <dgm:cxn modelId="{7B843FCA-01DB-4BF9-9FDB-F5DB07B2F2AC}" type="presOf" srcId="{ED1CAA3D-D86A-448C-98D3-CB828363820A}" destId="{BB4993EC-D4B2-418F-9912-2924C00A7F0C}" srcOrd="0" destOrd="7" presId="urn:microsoft.com/office/officeart/2005/8/layout/bList2"/>
    <dgm:cxn modelId="{B3FAA0D4-E870-42C5-B287-7E89243541D9}" srcId="{19C622B0-4EE7-4313-B7EF-E2ECED6239BF}" destId="{78581451-47E6-4E42-A43F-EEE8015A832E}" srcOrd="2" destOrd="0" parTransId="{46D52EFF-7992-4760-9B8B-BB4DFC933DE7}" sibTransId="{13D7E82D-7A28-4438-A49F-C7D6E3BDA051}"/>
    <dgm:cxn modelId="{F40C29D6-823F-4C01-A7E2-5650568C6832}" type="presOf" srcId="{8CBEA3CB-8CF2-4BBE-B40B-AF17F89F88A3}" destId="{BB4993EC-D4B2-418F-9912-2924C00A7F0C}" srcOrd="0" destOrd="1" presId="urn:microsoft.com/office/officeart/2005/8/layout/bList2"/>
    <dgm:cxn modelId="{4831BED9-D9BB-4501-8418-1FF5B6B99F87}" type="presOf" srcId="{4C979474-8655-45A7-A794-529354ECD0CB}" destId="{6B30AECD-7487-4DE8-8816-8B088BDEE0DC}" srcOrd="0" destOrd="0" presId="urn:microsoft.com/office/officeart/2005/8/layout/bList2"/>
    <dgm:cxn modelId="{4E9D90DD-CB18-45EA-B2D0-89F688C53109}" type="presOf" srcId="{2D866B5E-A0C7-4711-B807-7B81299EA3ED}" destId="{BB4993EC-D4B2-418F-9912-2924C00A7F0C}" srcOrd="0" destOrd="0" presId="urn:microsoft.com/office/officeart/2005/8/layout/bList2"/>
    <dgm:cxn modelId="{965A5AE0-39F9-4FA6-91F1-56A94BD24AB5}" type="presOf" srcId="{075A09A8-F46D-45C5-B355-406B9BF2F3EE}" destId="{EE51D819-2E5E-4283-92A5-EFF1FEB83FF2}" srcOrd="0" destOrd="0" presId="urn:microsoft.com/office/officeart/2005/8/layout/bList2"/>
    <dgm:cxn modelId="{A6ECBFE4-D53F-4562-BB72-21D707514C59}" srcId="{A9200AEE-AAFA-4FE3-B3F5-D458BD458330}" destId="{68FB4139-01B2-4453-A1EC-85D9237628B6}" srcOrd="2" destOrd="0" parTransId="{D89ABF79-668B-4D5C-9754-244E0205B865}" sibTransId="{2CE13F87-BDE6-4674-9DF4-CD6327C9F225}"/>
    <dgm:cxn modelId="{5EFBD9E9-3FB0-4460-A41C-8637D3DC4119}" srcId="{19C622B0-4EE7-4313-B7EF-E2ECED6239BF}" destId="{54542525-D0B1-40EF-AC30-55C8E0ECB898}" srcOrd="5" destOrd="0" parTransId="{E2932000-99E4-4E42-B6A1-5CDF983AEAC7}" sibTransId="{0DDAA86E-45EC-4C89-9A68-E63345C2B9AA}"/>
    <dgm:cxn modelId="{4F1D74EB-31FB-4E85-9096-29CCB99F446C}" srcId="{A9200AEE-AAFA-4FE3-B3F5-D458BD458330}" destId="{ED1CAA3D-D86A-448C-98D3-CB828363820A}" srcOrd="7" destOrd="0" parTransId="{5EC5B372-C60A-4DAF-A5CB-67EA59CF0FE1}" sibTransId="{36667766-EB5D-40E2-9B54-197B2DB9C4DC}"/>
    <dgm:cxn modelId="{A590D9F5-51FC-42F1-BFA0-A17E4881D14D}" srcId="{19C622B0-4EE7-4313-B7EF-E2ECED6239BF}" destId="{9F474AEF-1D72-4B50-811B-26E96EC705D5}" srcOrd="0" destOrd="0" parTransId="{48A1C857-2A1A-417F-A28F-425388703790}" sibTransId="{0EA2BB52-5219-423C-874A-50A773938E5A}"/>
    <dgm:cxn modelId="{89D838F9-FF33-4481-AA17-BE43905C0F16}" type="presOf" srcId="{0FA9FA16-D1A4-4D9F-A17E-053D706F0174}" destId="{676BF29F-967C-49C9-A5E2-262EA29D54EF}" srcOrd="0" destOrd="0" presId="urn:microsoft.com/office/officeart/2005/8/layout/bList2"/>
    <dgm:cxn modelId="{6724A8F9-E642-4EA7-A6FA-428BD8E2EB8C}" srcId="{075A09A8-F46D-45C5-B355-406B9BF2F3EE}" destId="{0FA9FA16-D1A4-4D9F-A17E-053D706F0174}" srcOrd="0" destOrd="0" parTransId="{D07EE106-F7AA-411C-A47E-E16C4A7ED329}" sibTransId="{16EF0763-16EC-42D8-83DE-E65B6FEE250B}"/>
    <dgm:cxn modelId="{34FA3DFA-C9EA-4156-9EF0-5AAC01173130}" srcId="{4C979474-8655-45A7-A794-529354ECD0CB}" destId="{19C622B0-4EE7-4313-B7EF-E2ECED6239BF}" srcOrd="0" destOrd="0" parTransId="{A84A5240-AD4C-4649-9390-947B5FE28139}" sibTransId="{23B70DD3-6331-4E0F-BFA4-D17B61A576BC}"/>
    <dgm:cxn modelId="{57D994FC-95EE-47D2-A47C-E0B17D1BADC1}" srcId="{19C622B0-4EE7-4313-B7EF-E2ECED6239BF}" destId="{18050CD7-7EFF-43F6-8DF7-964E39FC5FA7}" srcOrd="6" destOrd="0" parTransId="{25583D61-E642-43C4-8A4B-5D6328E20AC5}" sibTransId="{8B449866-29FD-45E1-A823-71EE001CF17A}"/>
    <dgm:cxn modelId="{492778FD-3D1B-4CEA-B1B7-2FC54D4ED6D2}" srcId="{A9200AEE-AAFA-4FE3-B3F5-D458BD458330}" destId="{43816AF1-7FF6-44CA-8038-D46E5B64A288}" srcOrd="9" destOrd="0" parTransId="{DA645A40-E7E0-4C2F-902B-458D110FD715}" sibTransId="{5E2D6652-24ED-49F6-B48D-ED76E1EDD634}"/>
    <dgm:cxn modelId="{5FF89389-6D94-48D4-B706-E9EDC23D9689}" type="presParOf" srcId="{6B30AECD-7487-4DE8-8816-8B088BDEE0DC}" destId="{1807D0EF-022D-4F8E-B2B6-F79B1B37855F}" srcOrd="0" destOrd="0" presId="urn:microsoft.com/office/officeart/2005/8/layout/bList2"/>
    <dgm:cxn modelId="{88BFEE37-1836-41F6-8816-DA75573EDC2C}" type="presParOf" srcId="{1807D0EF-022D-4F8E-B2B6-F79B1B37855F}" destId="{F04E2D3E-722D-4ADE-A62D-20923E4A9CA3}" srcOrd="0" destOrd="0" presId="urn:microsoft.com/office/officeart/2005/8/layout/bList2"/>
    <dgm:cxn modelId="{C632AF81-109E-409A-95E3-4DB765F003DA}" type="presParOf" srcId="{1807D0EF-022D-4F8E-B2B6-F79B1B37855F}" destId="{D8B43383-149A-480A-A681-D1AE8DBE04FA}" srcOrd="1" destOrd="0" presId="urn:microsoft.com/office/officeart/2005/8/layout/bList2"/>
    <dgm:cxn modelId="{46B20716-A93F-4B34-9851-C3813AFD7645}" type="presParOf" srcId="{1807D0EF-022D-4F8E-B2B6-F79B1B37855F}" destId="{EF105BD2-D258-4ABB-ADE2-EAC1D29E2BEA}" srcOrd="2" destOrd="0" presId="urn:microsoft.com/office/officeart/2005/8/layout/bList2"/>
    <dgm:cxn modelId="{EFDE737F-7D3D-4A12-9346-90D621BE4EFC}" type="presParOf" srcId="{1807D0EF-022D-4F8E-B2B6-F79B1B37855F}" destId="{269F3206-474C-4C0A-8A6D-9EC2BE2ADE33}" srcOrd="3" destOrd="0" presId="urn:microsoft.com/office/officeart/2005/8/layout/bList2"/>
    <dgm:cxn modelId="{F27B50D5-F67E-4B09-852E-18F5B8319115}" type="presParOf" srcId="{6B30AECD-7487-4DE8-8816-8B088BDEE0DC}" destId="{2199AD40-FCE7-4104-94B7-73A661A22650}" srcOrd="1" destOrd="0" presId="urn:microsoft.com/office/officeart/2005/8/layout/bList2"/>
    <dgm:cxn modelId="{792E1B5B-D6F4-4CCB-9E08-6F94525C5B8B}" type="presParOf" srcId="{6B30AECD-7487-4DE8-8816-8B088BDEE0DC}" destId="{D270F08C-0C6B-463D-ABE2-055B77DD2735}" srcOrd="2" destOrd="0" presId="urn:microsoft.com/office/officeart/2005/8/layout/bList2"/>
    <dgm:cxn modelId="{A10909EA-F3C0-46A0-AD0B-69300D36AF8F}" type="presParOf" srcId="{D270F08C-0C6B-463D-ABE2-055B77DD2735}" destId="{676BF29F-967C-49C9-A5E2-262EA29D54EF}" srcOrd="0" destOrd="0" presId="urn:microsoft.com/office/officeart/2005/8/layout/bList2"/>
    <dgm:cxn modelId="{D7325846-B1FA-4A99-9358-4DF29B1D227B}" type="presParOf" srcId="{D270F08C-0C6B-463D-ABE2-055B77DD2735}" destId="{EE51D819-2E5E-4283-92A5-EFF1FEB83FF2}" srcOrd="1" destOrd="0" presId="urn:microsoft.com/office/officeart/2005/8/layout/bList2"/>
    <dgm:cxn modelId="{10750C15-CE47-4B7D-BA70-07FBB6407316}" type="presParOf" srcId="{D270F08C-0C6B-463D-ABE2-055B77DD2735}" destId="{D98A73EE-EA3C-4B8F-B284-5916B8AA8D15}" srcOrd="2" destOrd="0" presId="urn:microsoft.com/office/officeart/2005/8/layout/bList2"/>
    <dgm:cxn modelId="{33145AFB-38A1-48D4-9122-02B3CE94C812}" type="presParOf" srcId="{D270F08C-0C6B-463D-ABE2-055B77DD2735}" destId="{5F2D892E-F3A9-4050-91A8-71B12A0376EE}" srcOrd="3" destOrd="0" presId="urn:microsoft.com/office/officeart/2005/8/layout/bList2"/>
    <dgm:cxn modelId="{27D250F8-AC3B-4800-A6A2-B335031200EE}" type="presParOf" srcId="{6B30AECD-7487-4DE8-8816-8B088BDEE0DC}" destId="{F38AA986-19DA-471E-89FA-24F87F2AA861}" srcOrd="3" destOrd="0" presId="urn:microsoft.com/office/officeart/2005/8/layout/bList2"/>
    <dgm:cxn modelId="{7FC196C0-DECF-43F8-8F41-4E513D7201D1}" type="presParOf" srcId="{6B30AECD-7487-4DE8-8816-8B088BDEE0DC}" destId="{C08A7563-1056-4242-BBA6-30FD36D1C0A6}" srcOrd="4" destOrd="0" presId="urn:microsoft.com/office/officeart/2005/8/layout/bList2"/>
    <dgm:cxn modelId="{FB1203AC-CA7A-4418-9C0E-93317D2546A6}" type="presParOf" srcId="{C08A7563-1056-4242-BBA6-30FD36D1C0A6}" destId="{BB4993EC-D4B2-418F-9912-2924C00A7F0C}" srcOrd="0" destOrd="0" presId="urn:microsoft.com/office/officeart/2005/8/layout/bList2"/>
    <dgm:cxn modelId="{FBB477DA-88D5-4EA2-ADEA-41759AD8EBE4}" type="presParOf" srcId="{C08A7563-1056-4242-BBA6-30FD36D1C0A6}" destId="{4F9EC121-E709-44F7-93F0-CBA02984C583}" srcOrd="1" destOrd="0" presId="urn:microsoft.com/office/officeart/2005/8/layout/bList2"/>
    <dgm:cxn modelId="{EFAA6FB9-6F43-47C7-A4D0-CC1804DEF620}" type="presParOf" srcId="{C08A7563-1056-4242-BBA6-30FD36D1C0A6}" destId="{69F5AA5D-AF1F-41BF-802E-5971A0260F4F}" srcOrd="2" destOrd="0" presId="urn:microsoft.com/office/officeart/2005/8/layout/bList2"/>
    <dgm:cxn modelId="{F6290C16-8D73-427A-8069-4B85EE23BBB7}" type="presParOf" srcId="{C08A7563-1056-4242-BBA6-30FD36D1C0A6}" destId="{FE667131-2A34-40F5-A9B4-94828952C0D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979474-8655-45A7-A794-529354ECD0CB}" type="doc">
      <dgm:prSet loTypeId="urn:microsoft.com/office/officeart/2005/8/layout/b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F55CEC3-29A0-406E-A389-9428F4FA6D18}">
      <dgm:prSet phldrT="[Testo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RICAVI</a:t>
          </a:r>
        </a:p>
      </dgm:t>
    </dgm:pt>
    <dgm:pt modelId="{610972B7-96CA-4A5A-9633-1906AB299A0D}" type="parTrans" cxnId="{1677E5D0-9DF7-4970-BA32-4CC55F8C538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70EF6A7-8534-4E7C-BEF6-50BEB916ACF7}" type="sibTrans" cxnId="{1677E5D0-9DF7-4970-BA32-4CC55F8C538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BDB71A4-D035-4440-A370-DC87ACAF59CA}">
      <dgm:prSet phldrT="[Testo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FLUSSI IN INGRESSO</a:t>
          </a:r>
        </a:p>
      </dgm:t>
    </dgm:pt>
    <dgm:pt modelId="{9272471D-0888-4B3C-BFFE-9D1DFC8A5AD7}" type="parTrans" cxnId="{88EF4C43-F312-441E-A0E9-AD561C60752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AF00BCC5-F8BC-4177-AD61-6E831BC98116}" type="sibTrans" cxnId="{88EF4C43-F312-441E-A0E9-AD561C60752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DE4D024-E448-47A2-87FE-53647287E811}">
      <dgm:prSet phldrT="[Testo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DI CONFERIMENTO</a:t>
          </a:r>
        </a:p>
      </dgm:t>
    </dgm:pt>
    <dgm:pt modelId="{DAC80A52-F7C7-442D-9595-B5F1C7AC2676}" type="sibTrans" cxnId="{7A77CD10-C7AA-4822-B701-648BD704674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B2CC458-1A3E-437A-AE68-FCCC4D6EBB6F}" type="parTrans" cxnId="{7A77CD10-C7AA-4822-B701-648BD704674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B785670F-897B-44E9-AA2B-8422DBD041EE}">
      <dgm:prSet phldrT="[Testo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NO-INERTI</a:t>
          </a:r>
        </a:p>
      </dgm:t>
    </dgm:pt>
    <dgm:pt modelId="{6276D45F-B134-418D-88AC-9C7335405024}" type="parTrans" cxnId="{D23D8572-CAFC-45DF-86ED-702665AEF5C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955B362-39F2-4E0B-A4A0-F2A52FE3AFFA}" type="sibTrans" cxnId="{D23D8572-CAFC-45DF-86ED-702665AEF5C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1F05BD0-AD56-423A-BA84-A38761393913}">
      <dgm:prSet phldrT="[Testo]" custT="1"/>
      <dgm:spPr/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0.01 €/t</a:t>
          </a:r>
        </a:p>
      </dgm:t>
    </dgm:pt>
    <dgm:pt modelId="{6704EF80-E92B-4D77-9838-42B98B0E050A}" type="parTrans" cxnId="{C85F4E4C-DE20-4392-869B-00AC2AF8816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BCDCB51-570E-4DE8-9D7E-5271555D6C7D}" type="sibTrans" cxnId="{C85F4E4C-DE20-4392-869B-00AC2AF8816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50FE5785-5ED4-49A8-BD50-F454B8C391E5}">
      <dgm:prSet phldrT="[Testo]" custT="1"/>
      <dgm:spPr/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12.28 €/t</a:t>
          </a:r>
        </a:p>
      </dgm:t>
    </dgm:pt>
    <dgm:pt modelId="{9F605762-68D8-456B-BF95-698FDE3702F6}" type="parTrans" cxnId="{BC43E119-38B8-4AF0-B28F-D0BD3C1253F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70C46E1-B46C-45A7-813E-7E1767A86D0C}" type="sibTrans" cxnId="{BC43E119-38B8-4AF0-B28F-D0BD3C1253F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48E2C6B-3C9F-4B60-96BE-47C3F628C078}">
      <dgm:prSet phldrT="[Testo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VENDITA AGGREGATI RICICLATI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5927C0D-31CD-45E5-B4F6-6E543F8B52F9}" type="parTrans" cxnId="{A58E6B7C-6813-4D93-97BE-8BA9AFF3DD5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F7A56294-8760-484B-AEFE-9C5A844BDC6C}" type="sibTrans" cxnId="{A58E6B7C-6813-4D93-97BE-8BA9AFF3DD5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BFEB5EE9-39E3-40B9-B5D9-5286E6A58742}">
      <dgm:prSet custT="1"/>
      <dgm:spPr/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2.06 €/t</a:t>
          </a:r>
        </a:p>
      </dgm:t>
    </dgm:pt>
    <dgm:pt modelId="{A5910E35-6C04-44DC-A0BB-D9FCA2D6D687}" type="parTrans" cxnId="{3EB0A9F0-4CD8-4260-A55E-04CC32A9817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8DB71740-F14C-4F9B-A548-CB352A24339F}" type="sibTrans" cxnId="{3EB0A9F0-4CD8-4260-A55E-04CC32A9817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CE823897-A10F-4994-B3A9-085E33E5F572}">
      <dgm:prSet phldrT="[Testo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VENDITA METALLI</a:t>
          </a:r>
          <a:endParaRPr lang="en-US" sz="1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746D6742-545D-4C46-A156-02EF9C57E2FC}" type="parTrans" cxnId="{720C935D-5F19-48D3-BD72-9366BD524970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B6382D53-5486-4013-9138-9D1ADDEE9C87}" type="sibTrans" cxnId="{720C935D-5F19-48D3-BD72-9366BD524970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B6B2E922-22E4-4642-8B9D-2C7771EB33FF}">
      <dgm:prSet custT="1"/>
      <dgm:spPr/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0.83 €/t</a:t>
          </a:r>
        </a:p>
      </dgm:t>
    </dgm:pt>
    <dgm:pt modelId="{499A421C-B133-480B-A784-F0AD2E5B15F7}" type="parTrans" cxnId="{71E794BA-C69A-498B-8736-D5456E48D02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F4C69CB3-4075-431F-A8B7-D1AFF23B667E}" type="sibTrans" cxnId="{71E794BA-C69A-498B-8736-D5456E48D02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1F826303-DC63-4B3F-8B8F-2E634DCD48B2}" type="pres">
      <dgm:prSet presAssocID="{4C979474-8655-45A7-A794-529354ECD0CB}" presName="diagram" presStyleCnt="0">
        <dgm:presLayoutVars>
          <dgm:dir/>
          <dgm:animLvl val="lvl"/>
          <dgm:resizeHandles val="exact"/>
        </dgm:presLayoutVars>
      </dgm:prSet>
      <dgm:spPr/>
    </dgm:pt>
    <dgm:pt modelId="{C1D43684-2A0D-495C-B092-D945F9A968E1}" type="pres">
      <dgm:prSet presAssocID="{6DE4D024-E448-47A2-87FE-53647287E811}" presName="compNode" presStyleCnt="0"/>
      <dgm:spPr/>
    </dgm:pt>
    <dgm:pt modelId="{2D1F6A2C-A464-4109-A440-A877D9DD58E1}" type="pres">
      <dgm:prSet presAssocID="{6DE4D024-E448-47A2-87FE-53647287E811}" presName="childRect" presStyleLbl="bgAcc1" presStyleIdx="0" presStyleCnt="2">
        <dgm:presLayoutVars>
          <dgm:bulletEnabled val="1"/>
        </dgm:presLayoutVars>
      </dgm:prSet>
      <dgm:spPr/>
    </dgm:pt>
    <dgm:pt modelId="{531413DC-1E57-4373-B037-00FB3A0B492E}" type="pres">
      <dgm:prSet presAssocID="{6DE4D024-E448-47A2-87FE-53647287E81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C76BB4E-341F-4DE1-AEF5-8DC216B6D140}" type="pres">
      <dgm:prSet presAssocID="{6DE4D024-E448-47A2-87FE-53647287E811}" presName="parentRect" presStyleLbl="alignNode1" presStyleIdx="0" presStyleCnt="2"/>
      <dgm:spPr/>
    </dgm:pt>
    <dgm:pt modelId="{810DEC8E-7083-4D96-828C-D5C859FE76E6}" type="pres">
      <dgm:prSet presAssocID="{6DE4D024-E448-47A2-87FE-53647287E811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fiuti con riempimento a tinta unita"/>
        </a:ext>
      </dgm:extLst>
    </dgm:pt>
    <dgm:pt modelId="{4AC8A664-2639-4ACD-8FA9-CA1BAD76F083}" type="pres">
      <dgm:prSet presAssocID="{DAC80A52-F7C7-442D-9595-B5F1C7AC2676}" presName="sibTrans" presStyleLbl="sibTrans2D1" presStyleIdx="0" presStyleCnt="0"/>
      <dgm:spPr/>
    </dgm:pt>
    <dgm:pt modelId="{B739B0A6-069E-4FE4-A5E4-EB2E2B42B87F}" type="pres">
      <dgm:prSet presAssocID="{FF55CEC3-29A0-406E-A389-9428F4FA6D18}" presName="compNode" presStyleCnt="0"/>
      <dgm:spPr/>
    </dgm:pt>
    <dgm:pt modelId="{41001C7F-CA23-4A79-BF38-486AF7E8E169}" type="pres">
      <dgm:prSet presAssocID="{FF55CEC3-29A0-406E-A389-9428F4FA6D18}" presName="childRect" presStyleLbl="bgAcc1" presStyleIdx="1" presStyleCnt="2">
        <dgm:presLayoutVars>
          <dgm:bulletEnabled val="1"/>
        </dgm:presLayoutVars>
      </dgm:prSet>
      <dgm:spPr/>
    </dgm:pt>
    <dgm:pt modelId="{5C4D60F7-771C-4165-B072-D80BBE08003F}" type="pres">
      <dgm:prSet presAssocID="{FF55CEC3-29A0-406E-A389-9428F4FA6D1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AD3E7C7-AE0A-46C5-8469-CDA9746136C4}" type="pres">
      <dgm:prSet presAssocID="{FF55CEC3-29A0-406E-A389-9428F4FA6D18}" presName="parentRect" presStyleLbl="alignNode1" presStyleIdx="1" presStyleCnt="2"/>
      <dgm:spPr/>
    </dgm:pt>
    <dgm:pt modelId="{E6FAEDE0-66BC-4724-A779-09A24A746A57}" type="pres">
      <dgm:prSet presAssocID="{FF55CEC3-29A0-406E-A389-9428F4FA6D18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naro con riempimento a tinta unita"/>
        </a:ext>
      </dgm:extLst>
    </dgm:pt>
  </dgm:ptLst>
  <dgm:cxnLst>
    <dgm:cxn modelId="{65FD3A05-506E-4351-A170-C2CBECFF395D}" type="presOf" srcId="{6DE4D024-E448-47A2-87FE-53647287E811}" destId="{531413DC-1E57-4373-B037-00FB3A0B492E}" srcOrd="0" destOrd="0" presId="urn:microsoft.com/office/officeart/2005/8/layout/bList2"/>
    <dgm:cxn modelId="{AED6D00A-3B4B-46B7-9EC6-50E4D4CBB34E}" type="presOf" srcId="{CE823897-A10F-4994-B3A9-085E33E5F572}" destId="{41001C7F-CA23-4A79-BF38-486AF7E8E169}" srcOrd="0" destOrd="2" presId="urn:microsoft.com/office/officeart/2005/8/layout/bList2"/>
    <dgm:cxn modelId="{7A77CD10-C7AA-4822-B701-648BD704674C}" srcId="{4C979474-8655-45A7-A794-529354ECD0CB}" destId="{6DE4D024-E448-47A2-87FE-53647287E811}" srcOrd="0" destOrd="0" parTransId="{FB2CC458-1A3E-437A-AE68-FCCC4D6EBB6F}" sibTransId="{DAC80A52-F7C7-442D-9595-B5F1C7AC2676}"/>
    <dgm:cxn modelId="{BC43E119-38B8-4AF0-B28F-D0BD3C1253FF}" srcId="{FF55CEC3-29A0-406E-A389-9428F4FA6D18}" destId="{50FE5785-5ED4-49A8-BD50-F454B8C391E5}" srcOrd="1" destOrd="0" parTransId="{9F605762-68D8-456B-BF95-698FDE3702F6}" sibTransId="{F70C46E1-B46C-45A7-813E-7E1767A86D0C}"/>
    <dgm:cxn modelId="{4F7A9F1D-6908-418C-BEB2-932293AD2D85}" type="presOf" srcId="{4C979474-8655-45A7-A794-529354ECD0CB}" destId="{1F826303-DC63-4B3F-8B8F-2E634DCD48B2}" srcOrd="0" destOrd="0" presId="urn:microsoft.com/office/officeart/2005/8/layout/bList2"/>
    <dgm:cxn modelId="{88EF4C43-F312-441E-A0E9-AD561C607529}" srcId="{FF55CEC3-29A0-406E-A389-9428F4FA6D18}" destId="{8BDB71A4-D035-4440-A370-DC87ACAF59CA}" srcOrd="0" destOrd="0" parTransId="{9272471D-0888-4B3C-BFFE-9D1DFC8A5AD7}" sibTransId="{AF00BCC5-F8BC-4177-AD61-6E831BC98116}"/>
    <dgm:cxn modelId="{DE3A2B49-7CA2-47A3-82B1-B74E049EDED8}" type="presOf" srcId="{B6B2E922-22E4-4642-8B9D-2C7771EB33FF}" destId="{41001C7F-CA23-4A79-BF38-486AF7E8E169}" srcOrd="0" destOrd="3" presId="urn:microsoft.com/office/officeart/2005/8/layout/bList2"/>
    <dgm:cxn modelId="{C85F4E4C-DE20-4392-869B-00AC2AF8816F}" srcId="{6DE4D024-E448-47A2-87FE-53647287E811}" destId="{01F05BD0-AD56-423A-BA84-A38761393913}" srcOrd="1" destOrd="0" parTransId="{6704EF80-E92B-4D77-9838-42B98B0E050A}" sibTransId="{0BCDCB51-570E-4DE8-9D7E-5271555D6C7D}"/>
    <dgm:cxn modelId="{B2340456-7B07-4BDB-BFD5-532CF2EF0989}" type="presOf" srcId="{B785670F-897B-44E9-AA2B-8422DBD041EE}" destId="{2D1F6A2C-A464-4109-A440-A877D9DD58E1}" srcOrd="0" destOrd="0" presId="urn:microsoft.com/office/officeart/2005/8/layout/bList2"/>
    <dgm:cxn modelId="{E9FD965A-8E54-4161-8043-F353F505CBA5}" type="presOf" srcId="{FF55CEC3-29A0-406E-A389-9428F4FA6D18}" destId="{5C4D60F7-771C-4165-B072-D80BBE08003F}" srcOrd="0" destOrd="0" presId="urn:microsoft.com/office/officeart/2005/8/layout/bList2"/>
    <dgm:cxn modelId="{52328F5D-F56A-4B28-850C-A12782D19EB6}" type="presOf" srcId="{6DE4D024-E448-47A2-87FE-53647287E811}" destId="{5C76BB4E-341F-4DE1-AEF5-8DC216B6D140}" srcOrd="1" destOrd="0" presId="urn:microsoft.com/office/officeart/2005/8/layout/bList2"/>
    <dgm:cxn modelId="{720C935D-5F19-48D3-BD72-9366BD524970}" srcId="{FF55CEC3-29A0-406E-A389-9428F4FA6D18}" destId="{CE823897-A10F-4994-B3A9-085E33E5F572}" srcOrd="2" destOrd="0" parTransId="{746D6742-545D-4C46-A156-02EF9C57E2FC}" sibTransId="{B6382D53-5486-4013-9138-9D1ADDEE9C87}"/>
    <dgm:cxn modelId="{D23D8572-CAFC-45DF-86ED-702665AEF5CC}" srcId="{6DE4D024-E448-47A2-87FE-53647287E811}" destId="{B785670F-897B-44E9-AA2B-8422DBD041EE}" srcOrd="0" destOrd="0" parTransId="{6276D45F-B134-418D-88AC-9C7335405024}" sibTransId="{8955B362-39F2-4E0B-A4A0-F2A52FE3AFFA}"/>
    <dgm:cxn modelId="{62DFDC73-976F-4791-B663-E8D61C79F8F2}" type="presOf" srcId="{DAC80A52-F7C7-442D-9595-B5F1C7AC2676}" destId="{4AC8A664-2639-4ACD-8FA9-CA1BAD76F083}" srcOrd="0" destOrd="0" presId="urn:microsoft.com/office/officeart/2005/8/layout/bList2"/>
    <dgm:cxn modelId="{A58E6B7C-6813-4D93-97BE-8BA9AFF3DD5A}" srcId="{FF55CEC3-29A0-406E-A389-9428F4FA6D18}" destId="{048E2C6B-3C9F-4B60-96BE-47C3F628C078}" srcOrd="4" destOrd="0" parTransId="{05927C0D-31CD-45E5-B4F6-6E543F8B52F9}" sibTransId="{F7A56294-8760-484B-AEFE-9C5A844BDC6C}"/>
    <dgm:cxn modelId="{52D9B1AB-DCAB-4833-897D-4E6241E56CF7}" type="presOf" srcId="{048E2C6B-3C9F-4B60-96BE-47C3F628C078}" destId="{41001C7F-CA23-4A79-BF38-486AF7E8E169}" srcOrd="0" destOrd="4" presId="urn:microsoft.com/office/officeart/2005/8/layout/bList2"/>
    <dgm:cxn modelId="{71E794BA-C69A-498B-8736-D5456E48D029}" srcId="{FF55CEC3-29A0-406E-A389-9428F4FA6D18}" destId="{B6B2E922-22E4-4642-8B9D-2C7771EB33FF}" srcOrd="3" destOrd="0" parTransId="{499A421C-B133-480B-A784-F0AD2E5B15F7}" sibTransId="{F4C69CB3-4075-431F-A8B7-D1AFF23B667E}"/>
    <dgm:cxn modelId="{DB92A7C9-AAA1-48D2-9AE1-0C2187D976CB}" type="presOf" srcId="{50FE5785-5ED4-49A8-BD50-F454B8C391E5}" destId="{41001C7F-CA23-4A79-BF38-486AF7E8E169}" srcOrd="0" destOrd="1" presId="urn:microsoft.com/office/officeart/2005/8/layout/bList2"/>
    <dgm:cxn modelId="{1677E5D0-9DF7-4970-BA32-4CC55F8C5388}" srcId="{4C979474-8655-45A7-A794-529354ECD0CB}" destId="{FF55CEC3-29A0-406E-A389-9428F4FA6D18}" srcOrd="1" destOrd="0" parTransId="{610972B7-96CA-4A5A-9633-1906AB299A0D}" sibTransId="{E70EF6A7-8534-4E7C-BEF6-50BEB916ACF7}"/>
    <dgm:cxn modelId="{C32AD1D7-77EE-47C1-8F15-904E0256867C}" type="presOf" srcId="{BFEB5EE9-39E3-40B9-B5D9-5286E6A58742}" destId="{41001C7F-CA23-4A79-BF38-486AF7E8E169}" srcOrd="0" destOrd="5" presId="urn:microsoft.com/office/officeart/2005/8/layout/bList2"/>
    <dgm:cxn modelId="{770B52DE-733F-489C-BF81-AEF3A3645FC2}" type="presOf" srcId="{8BDB71A4-D035-4440-A370-DC87ACAF59CA}" destId="{41001C7F-CA23-4A79-BF38-486AF7E8E169}" srcOrd="0" destOrd="0" presId="urn:microsoft.com/office/officeart/2005/8/layout/bList2"/>
    <dgm:cxn modelId="{974C9EE0-5394-43E3-B350-EE289FBABE87}" type="presOf" srcId="{01F05BD0-AD56-423A-BA84-A38761393913}" destId="{2D1F6A2C-A464-4109-A440-A877D9DD58E1}" srcOrd="0" destOrd="1" presId="urn:microsoft.com/office/officeart/2005/8/layout/bList2"/>
    <dgm:cxn modelId="{3EB0A9F0-4CD8-4260-A55E-04CC32A9817A}" srcId="{FF55CEC3-29A0-406E-A389-9428F4FA6D18}" destId="{BFEB5EE9-39E3-40B9-B5D9-5286E6A58742}" srcOrd="5" destOrd="0" parTransId="{A5910E35-6C04-44DC-A0BB-D9FCA2D6D687}" sibTransId="{8DB71740-F14C-4F9B-A548-CB352A24339F}"/>
    <dgm:cxn modelId="{79DB29FD-94B7-4727-9EA2-3095C14933CB}" type="presOf" srcId="{FF55CEC3-29A0-406E-A389-9428F4FA6D18}" destId="{6AD3E7C7-AE0A-46C5-8469-CDA9746136C4}" srcOrd="1" destOrd="0" presId="urn:microsoft.com/office/officeart/2005/8/layout/bList2"/>
    <dgm:cxn modelId="{84F14A3B-B678-44E3-BB99-3CEE2C71A872}" type="presParOf" srcId="{1F826303-DC63-4B3F-8B8F-2E634DCD48B2}" destId="{C1D43684-2A0D-495C-B092-D945F9A968E1}" srcOrd="0" destOrd="0" presId="urn:microsoft.com/office/officeart/2005/8/layout/bList2"/>
    <dgm:cxn modelId="{BEF36DCF-D9DE-4E9B-8AF3-43FC55441DBF}" type="presParOf" srcId="{C1D43684-2A0D-495C-B092-D945F9A968E1}" destId="{2D1F6A2C-A464-4109-A440-A877D9DD58E1}" srcOrd="0" destOrd="0" presId="urn:microsoft.com/office/officeart/2005/8/layout/bList2"/>
    <dgm:cxn modelId="{F624AAD8-2D28-431B-A453-E4079C9E84E7}" type="presParOf" srcId="{C1D43684-2A0D-495C-B092-D945F9A968E1}" destId="{531413DC-1E57-4373-B037-00FB3A0B492E}" srcOrd="1" destOrd="0" presId="urn:microsoft.com/office/officeart/2005/8/layout/bList2"/>
    <dgm:cxn modelId="{0F63D9EF-A23C-48F8-89DD-5DE910653DE5}" type="presParOf" srcId="{C1D43684-2A0D-495C-B092-D945F9A968E1}" destId="{5C76BB4E-341F-4DE1-AEF5-8DC216B6D140}" srcOrd="2" destOrd="0" presId="urn:microsoft.com/office/officeart/2005/8/layout/bList2"/>
    <dgm:cxn modelId="{CAFA7153-7B6F-4AC7-BE74-DDF2A4F58EC2}" type="presParOf" srcId="{C1D43684-2A0D-495C-B092-D945F9A968E1}" destId="{810DEC8E-7083-4D96-828C-D5C859FE76E6}" srcOrd="3" destOrd="0" presId="urn:microsoft.com/office/officeart/2005/8/layout/bList2"/>
    <dgm:cxn modelId="{2100B3A7-E64C-4AA5-9CBF-7BBAE25BFBEA}" type="presParOf" srcId="{1F826303-DC63-4B3F-8B8F-2E634DCD48B2}" destId="{4AC8A664-2639-4ACD-8FA9-CA1BAD76F083}" srcOrd="1" destOrd="0" presId="urn:microsoft.com/office/officeart/2005/8/layout/bList2"/>
    <dgm:cxn modelId="{C4E82925-F77E-4F65-8DB0-901B56D5F319}" type="presParOf" srcId="{1F826303-DC63-4B3F-8B8F-2E634DCD48B2}" destId="{B739B0A6-069E-4FE4-A5E4-EB2E2B42B87F}" srcOrd="2" destOrd="0" presId="urn:microsoft.com/office/officeart/2005/8/layout/bList2"/>
    <dgm:cxn modelId="{38E5459D-5269-4A1A-8DE4-BECDB8902B6B}" type="presParOf" srcId="{B739B0A6-069E-4FE4-A5E4-EB2E2B42B87F}" destId="{41001C7F-CA23-4A79-BF38-486AF7E8E169}" srcOrd="0" destOrd="0" presId="urn:microsoft.com/office/officeart/2005/8/layout/bList2"/>
    <dgm:cxn modelId="{42394558-48DE-4642-9C15-035884973183}" type="presParOf" srcId="{B739B0A6-069E-4FE4-A5E4-EB2E2B42B87F}" destId="{5C4D60F7-771C-4165-B072-D80BBE08003F}" srcOrd="1" destOrd="0" presId="urn:microsoft.com/office/officeart/2005/8/layout/bList2"/>
    <dgm:cxn modelId="{35708DE4-5776-41CC-9F82-ED2E2ADC82C2}" type="presParOf" srcId="{B739B0A6-069E-4FE4-A5E4-EB2E2B42B87F}" destId="{6AD3E7C7-AE0A-46C5-8469-CDA9746136C4}" srcOrd="2" destOrd="0" presId="urn:microsoft.com/office/officeart/2005/8/layout/bList2"/>
    <dgm:cxn modelId="{70055B6B-AAF9-461C-85ED-F8979027F1E6}" type="presParOf" srcId="{B739B0A6-069E-4FE4-A5E4-EB2E2B42B87F}" destId="{E6FAEDE0-66BC-4724-A779-09A24A746A5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C5A0AC-0B80-42C4-89A7-AB5F3488088B}" type="doc">
      <dgm:prSet loTypeId="urn:microsoft.com/office/officeart/2005/8/layout/cycle8" loCatId="cycle" qsTypeId="urn:microsoft.com/office/officeart/2005/8/quickstyle/simple1" qsCatId="simple" csTypeId="urn:microsoft.com/office/officeart/2005/8/colors/accent5_2" csCatId="accent5" phldr="1"/>
      <dgm:spPr/>
    </dgm:pt>
    <dgm:pt modelId="{B89A2E89-1375-4EAB-B4E4-3394BB627FAD}">
      <dgm:prSet phldrT="[Testo]" custT="1"/>
      <dgm:spPr/>
      <dgm:t>
        <a:bodyPr/>
        <a:lstStyle/>
        <a:p>
          <a:r>
            <a:rPr lang="en-US" sz="1800" dirty="0">
              <a:latin typeface="+mn-lt"/>
              <a:ea typeface="Verdana" panose="020B0604030504040204" pitchFamily="34" charset="0"/>
            </a:rPr>
            <a:t>RICICLO</a:t>
          </a:r>
        </a:p>
        <a:p>
          <a:r>
            <a:rPr lang="en-US" sz="2000" b="1" dirty="0">
              <a:latin typeface="+mn-lt"/>
              <a:ea typeface="Verdana" panose="020B0604030504040204" pitchFamily="34" charset="0"/>
            </a:rPr>
            <a:t>+0.31 €/m</a:t>
          </a:r>
          <a:r>
            <a:rPr lang="en-US" sz="2000" b="1" baseline="30000" dirty="0">
              <a:latin typeface="+mn-lt"/>
              <a:ea typeface="Verdana" panose="020B0604030504040204" pitchFamily="34" charset="0"/>
            </a:rPr>
            <a:t>3</a:t>
          </a:r>
          <a:endParaRPr lang="en-US" sz="2000" b="1" dirty="0">
            <a:latin typeface="+mn-lt"/>
            <a:ea typeface="Verdana" panose="020B0604030504040204" pitchFamily="34" charset="0"/>
          </a:endParaRPr>
        </a:p>
      </dgm:t>
    </dgm:pt>
    <dgm:pt modelId="{B5B72690-1519-44E5-B801-D86B9B713C86}" type="parTrans" cxnId="{2AF18156-17A3-4F7B-AAFF-7116B5C248A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39EFA42-BB74-4A2A-B552-1187FD77BBD1}" type="sibTrans" cxnId="{2AF18156-17A3-4F7B-AAFF-7116B5C248A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460554E-9FA8-4B48-B8BA-CEFE096D0A54}">
      <dgm:prSet phldrT="[Testo]" custT="1"/>
      <dgm:spPr/>
      <dgm:t>
        <a:bodyPr/>
        <a:lstStyle/>
        <a:p>
          <a:r>
            <a:rPr lang="en-US" sz="1800" dirty="0">
              <a:latin typeface="+mn-lt"/>
              <a:ea typeface="Verdana" panose="020B0604030504040204" pitchFamily="34" charset="0"/>
            </a:rPr>
            <a:t>VENDITA AGGREGATI RICICLATI</a:t>
          </a:r>
        </a:p>
        <a:p>
          <a:r>
            <a:rPr lang="en-US" sz="2000" b="1" dirty="0">
              <a:latin typeface="+mn-lt"/>
              <a:ea typeface="Verdana" panose="020B0604030504040204" pitchFamily="34" charset="0"/>
            </a:rPr>
            <a:t>-0.10 €/m</a:t>
          </a:r>
          <a:r>
            <a:rPr lang="en-US" sz="2000" b="1" baseline="30000" dirty="0">
              <a:latin typeface="+mn-lt"/>
              <a:ea typeface="Verdana" panose="020B0604030504040204" pitchFamily="34" charset="0"/>
            </a:rPr>
            <a:t>3</a:t>
          </a:r>
          <a:endParaRPr lang="en-US" sz="2000" b="1" dirty="0">
            <a:latin typeface="+mn-lt"/>
            <a:ea typeface="Verdana" panose="020B0604030504040204" pitchFamily="34" charset="0"/>
          </a:endParaRPr>
        </a:p>
      </dgm:t>
    </dgm:pt>
    <dgm:pt modelId="{1B07D230-37AC-49F1-B00B-31E206EE60D8}" type="parTrans" cxnId="{1162DBED-1406-4585-A040-7C3750E75D7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C15BE58-CA71-46FA-A805-65FC7212B299}" type="sibTrans" cxnId="{1162DBED-1406-4585-A040-7C3750E75D7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8505B63-D1DD-4132-9BFC-DC8C57B13FDE}">
      <dgm:prSet phldrT="[Testo]" custT="1"/>
      <dgm:spPr/>
      <dgm:t>
        <a:bodyPr/>
        <a:lstStyle/>
        <a:p>
          <a:r>
            <a:rPr lang="en-US" sz="1800" dirty="0">
              <a:latin typeface="+mn-lt"/>
              <a:ea typeface="Verdana" panose="020B0604030504040204" pitchFamily="34" charset="0"/>
            </a:rPr>
            <a:t>DEMOLIZIONE</a:t>
          </a:r>
        </a:p>
        <a:p>
          <a:r>
            <a:rPr lang="en-US" sz="2000" b="1" dirty="0">
              <a:latin typeface="+mn-lt"/>
              <a:ea typeface="Verdana" panose="020B0604030504040204" pitchFamily="34" charset="0"/>
            </a:rPr>
            <a:t>+5.16 €/m</a:t>
          </a:r>
          <a:r>
            <a:rPr lang="en-US" sz="2000" b="1" baseline="30000" dirty="0">
              <a:latin typeface="+mn-lt"/>
              <a:ea typeface="Verdana" panose="020B0604030504040204" pitchFamily="34" charset="0"/>
            </a:rPr>
            <a:t>3</a:t>
          </a:r>
        </a:p>
        <a:p>
          <a:endParaRPr lang="en-US" sz="2000" dirty="0">
            <a:latin typeface="+mn-lt"/>
            <a:ea typeface="Verdana" panose="020B0604030504040204" pitchFamily="34" charset="0"/>
          </a:endParaRPr>
        </a:p>
      </dgm:t>
    </dgm:pt>
    <dgm:pt modelId="{296C7BB7-56D3-468F-83DD-46B1CCA7EBB7}" type="sibTrans" cxnId="{CDEC1539-8233-4DE2-8D75-A0EFE7117CB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72B97E8-B362-4BBF-82EC-5EEFA6E4CD8C}" type="parTrans" cxnId="{CDEC1539-8233-4DE2-8D75-A0EFE7117CB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21E9D3D-35C4-4C3D-BFE7-0164D889BB3F}" type="pres">
      <dgm:prSet presAssocID="{44C5A0AC-0B80-42C4-89A7-AB5F3488088B}" presName="compositeShape" presStyleCnt="0">
        <dgm:presLayoutVars>
          <dgm:chMax val="7"/>
          <dgm:dir/>
          <dgm:resizeHandles val="exact"/>
        </dgm:presLayoutVars>
      </dgm:prSet>
      <dgm:spPr/>
    </dgm:pt>
    <dgm:pt modelId="{D6B43F0A-85D4-44D6-9454-A35EF759F6F7}" type="pres">
      <dgm:prSet presAssocID="{44C5A0AC-0B80-42C4-89A7-AB5F3488088B}" presName="wedge1" presStyleLbl="node1" presStyleIdx="0" presStyleCnt="3"/>
      <dgm:spPr/>
    </dgm:pt>
    <dgm:pt modelId="{A70C6774-439C-4787-8EBA-3B7F1C38A74A}" type="pres">
      <dgm:prSet presAssocID="{44C5A0AC-0B80-42C4-89A7-AB5F3488088B}" presName="dummy1a" presStyleCnt="0"/>
      <dgm:spPr/>
    </dgm:pt>
    <dgm:pt modelId="{4875E857-DA12-411B-9036-0C1808F3E3BC}" type="pres">
      <dgm:prSet presAssocID="{44C5A0AC-0B80-42C4-89A7-AB5F3488088B}" presName="dummy1b" presStyleCnt="0"/>
      <dgm:spPr/>
    </dgm:pt>
    <dgm:pt modelId="{2FF5C6D0-23B7-483C-BF8C-7213219FF0C4}" type="pres">
      <dgm:prSet presAssocID="{44C5A0AC-0B80-42C4-89A7-AB5F3488088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4756A80-9AA8-421A-89F1-2BF35C7D9FA6}" type="pres">
      <dgm:prSet presAssocID="{44C5A0AC-0B80-42C4-89A7-AB5F3488088B}" presName="wedge2" presStyleLbl="node1" presStyleIdx="1" presStyleCnt="3"/>
      <dgm:spPr/>
    </dgm:pt>
    <dgm:pt modelId="{7D3691A4-7DF3-411F-8F32-515947BB898F}" type="pres">
      <dgm:prSet presAssocID="{44C5A0AC-0B80-42C4-89A7-AB5F3488088B}" presName="dummy2a" presStyleCnt="0"/>
      <dgm:spPr/>
    </dgm:pt>
    <dgm:pt modelId="{96FEBED7-8570-469F-93FB-A7AF20E12621}" type="pres">
      <dgm:prSet presAssocID="{44C5A0AC-0B80-42C4-89A7-AB5F3488088B}" presName="dummy2b" presStyleCnt="0"/>
      <dgm:spPr/>
    </dgm:pt>
    <dgm:pt modelId="{FC5677FB-0C37-4B86-8BC6-BB7D77EB43CC}" type="pres">
      <dgm:prSet presAssocID="{44C5A0AC-0B80-42C4-89A7-AB5F3488088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5F00CCF-35C7-4150-8BC2-78905A7B18DC}" type="pres">
      <dgm:prSet presAssocID="{44C5A0AC-0B80-42C4-89A7-AB5F3488088B}" presName="wedge3" presStyleLbl="node1" presStyleIdx="2" presStyleCnt="3"/>
      <dgm:spPr/>
    </dgm:pt>
    <dgm:pt modelId="{A0DD8AC8-33F7-46C2-B572-CFE5FE9B4568}" type="pres">
      <dgm:prSet presAssocID="{44C5A0AC-0B80-42C4-89A7-AB5F3488088B}" presName="dummy3a" presStyleCnt="0"/>
      <dgm:spPr/>
    </dgm:pt>
    <dgm:pt modelId="{7A4E68E4-CA3E-480A-8AB3-3025EEB9DB82}" type="pres">
      <dgm:prSet presAssocID="{44C5A0AC-0B80-42C4-89A7-AB5F3488088B}" presName="dummy3b" presStyleCnt="0"/>
      <dgm:spPr/>
    </dgm:pt>
    <dgm:pt modelId="{750D062B-01C8-49B3-84BF-C0D27B722C1F}" type="pres">
      <dgm:prSet presAssocID="{44C5A0AC-0B80-42C4-89A7-AB5F3488088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2D31292-84E7-4377-B3EB-081730ACBA65}" type="pres">
      <dgm:prSet presAssocID="{039EFA42-BB74-4A2A-B552-1187FD77BBD1}" presName="arrowWedge1" presStyleLbl="fgSibTrans2D1" presStyleIdx="0" presStyleCnt="3"/>
      <dgm:spPr/>
    </dgm:pt>
    <dgm:pt modelId="{9EAE223B-A6BE-4259-BF19-4C0AAC6E51C4}" type="pres">
      <dgm:prSet presAssocID="{8C15BE58-CA71-46FA-A805-65FC7212B299}" presName="arrowWedge2" presStyleLbl="fgSibTrans2D1" presStyleIdx="1" presStyleCnt="3"/>
      <dgm:spPr/>
    </dgm:pt>
    <dgm:pt modelId="{E1F88E98-CF99-4AA6-9613-2590759D6EA6}" type="pres">
      <dgm:prSet presAssocID="{296C7BB7-56D3-468F-83DD-46B1CCA7EBB7}" presName="arrowWedge3" presStyleLbl="fgSibTrans2D1" presStyleIdx="2" presStyleCnt="3"/>
      <dgm:spPr/>
    </dgm:pt>
  </dgm:ptLst>
  <dgm:cxnLst>
    <dgm:cxn modelId="{D23C1E11-C4A8-4120-B8F0-5595E14C4CD5}" type="presOf" srcId="{48505B63-D1DD-4132-9BFC-DC8C57B13FDE}" destId="{65F00CCF-35C7-4150-8BC2-78905A7B18DC}" srcOrd="0" destOrd="0" presId="urn:microsoft.com/office/officeart/2005/8/layout/cycle8"/>
    <dgm:cxn modelId="{8B2D3B1D-8A01-4BE4-BFFF-E3DB82FFD93D}" type="presOf" srcId="{B89A2E89-1375-4EAB-B4E4-3394BB627FAD}" destId="{D6B43F0A-85D4-44D6-9454-A35EF759F6F7}" srcOrd="0" destOrd="0" presId="urn:microsoft.com/office/officeart/2005/8/layout/cycle8"/>
    <dgm:cxn modelId="{2E011234-B857-4752-9686-B3CB8270C5CA}" type="presOf" srcId="{44C5A0AC-0B80-42C4-89A7-AB5F3488088B}" destId="{621E9D3D-35C4-4C3D-BFE7-0164D889BB3F}" srcOrd="0" destOrd="0" presId="urn:microsoft.com/office/officeart/2005/8/layout/cycle8"/>
    <dgm:cxn modelId="{CDEC1539-8233-4DE2-8D75-A0EFE7117CB5}" srcId="{44C5A0AC-0B80-42C4-89A7-AB5F3488088B}" destId="{48505B63-D1DD-4132-9BFC-DC8C57B13FDE}" srcOrd="2" destOrd="0" parTransId="{272B97E8-B362-4BBF-82EC-5EEFA6E4CD8C}" sibTransId="{296C7BB7-56D3-468F-83DD-46B1CCA7EBB7}"/>
    <dgm:cxn modelId="{33673939-DF85-4E3E-911B-7813969B9D0C}" type="presOf" srcId="{B89A2E89-1375-4EAB-B4E4-3394BB627FAD}" destId="{2FF5C6D0-23B7-483C-BF8C-7213219FF0C4}" srcOrd="1" destOrd="0" presId="urn:microsoft.com/office/officeart/2005/8/layout/cycle8"/>
    <dgm:cxn modelId="{2AF18156-17A3-4F7B-AAFF-7116B5C248AB}" srcId="{44C5A0AC-0B80-42C4-89A7-AB5F3488088B}" destId="{B89A2E89-1375-4EAB-B4E4-3394BB627FAD}" srcOrd="0" destOrd="0" parTransId="{B5B72690-1519-44E5-B801-D86B9B713C86}" sibTransId="{039EFA42-BB74-4A2A-B552-1187FD77BBD1}"/>
    <dgm:cxn modelId="{0153CC9D-254A-4739-81FD-1D593C9F906A}" type="presOf" srcId="{1460554E-9FA8-4B48-B8BA-CEFE096D0A54}" destId="{FC5677FB-0C37-4B86-8BC6-BB7D77EB43CC}" srcOrd="1" destOrd="0" presId="urn:microsoft.com/office/officeart/2005/8/layout/cycle8"/>
    <dgm:cxn modelId="{AFBE14BF-8F14-4B54-996D-6320B249B9B8}" type="presOf" srcId="{1460554E-9FA8-4B48-B8BA-CEFE096D0A54}" destId="{14756A80-9AA8-421A-89F1-2BF35C7D9FA6}" srcOrd="0" destOrd="0" presId="urn:microsoft.com/office/officeart/2005/8/layout/cycle8"/>
    <dgm:cxn modelId="{D349C3D1-45D8-426C-B265-7C5510852938}" type="presOf" srcId="{48505B63-D1DD-4132-9BFC-DC8C57B13FDE}" destId="{750D062B-01C8-49B3-84BF-C0D27B722C1F}" srcOrd="1" destOrd="0" presId="urn:microsoft.com/office/officeart/2005/8/layout/cycle8"/>
    <dgm:cxn modelId="{1162DBED-1406-4585-A040-7C3750E75D7B}" srcId="{44C5A0AC-0B80-42C4-89A7-AB5F3488088B}" destId="{1460554E-9FA8-4B48-B8BA-CEFE096D0A54}" srcOrd="1" destOrd="0" parTransId="{1B07D230-37AC-49F1-B00B-31E206EE60D8}" sibTransId="{8C15BE58-CA71-46FA-A805-65FC7212B299}"/>
    <dgm:cxn modelId="{BAF0428C-53D8-46A7-8F82-FECAA91A167D}" type="presParOf" srcId="{621E9D3D-35C4-4C3D-BFE7-0164D889BB3F}" destId="{D6B43F0A-85D4-44D6-9454-A35EF759F6F7}" srcOrd="0" destOrd="0" presId="urn:microsoft.com/office/officeart/2005/8/layout/cycle8"/>
    <dgm:cxn modelId="{F09B5C14-44E8-440A-8ECC-64D804479B80}" type="presParOf" srcId="{621E9D3D-35C4-4C3D-BFE7-0164D889BB3F}" destId="{A70C6774-439C-4787-8EBA-3B7F1C38A74A}" srcOrd="1" destOrd="0" presId="urn:microsoft.com/office/officeart/2005/8/layout/cycle8"/>
    <dgm:cxn modelId="{D423174E-B784-42A4-8AA1-7DCE1D691941}" type="presParOf" srcId="{621E9D3D-35C4-4C3D-BFE7-0164D889BB3F}" destId="{4875E857-DA12-411B-9036-0C1808F3E3BC}" srcOrd="2" destOrd="0" presId="urn:microsoft.com/office/officeart/2005/8/layout/cycle8"/>
    <dgm:cxn modelId="{8A193EB9-F0F2-4F7A-951A-347C7E2119EE}" type="presParOf" srcId="{621E9D3D-35C4-4C3D-BFE7-0164D889BB3F}" destId="{2FF5C6D0-23B7-483C-BF8C-7213219FF0C4}" srcOrd="3" destOrd="0" presId="urn:microsoft.com/office/officeart/2005/8/layout/cycle8"/>
    <dgm:cxn modelId="{9F7CDD05-F7E0-4A43-BCAE-298D8EAD16B1}" type="presParOf" srcId="{621E9D3D-35C4-4C3D-BFE7-0164D889BB3F}" destId="{14756A80-9AA8-421A-89F1-2BF35C7D9FA6}" srcOrd="4" destOrd="0" presId="urn:microsoft.com/office/officeart/2005/8/layout/cycle8"/>
    <dgm:cxn modelId="{C57884D5-A299-4691-8918-15C9E081E12C}" type="presParOf" srcId="{621E9D3D-35C4-4C3D-BFE7-0164D889BB3F}" destId="{7D3691A4-7DF3-411F-8F32-515947BB898F}" srcOrd="5" destOrd="0" presId="urn:microsoft.com/office/officeart/2005/8/layout/cycle8"/>
    <dgm:cxn modelId="{EECC56EE-1849-42A9-84E6-405AEB5926DD}" type="presParOf" srcId="{621E9D3D-35C4-4C3D-BFE7-0164D889BB3F}" destId="{96FEBED7-8570-469F-93FB-A7AF20E12621}" srcOrd="6" destOrd="0" presId="urn:microsoft.com/office/officeart/2005/8/layout/cycle8"/>
    <dgm:cxn modelId="{1E9D583E-50BA-4FD8-8D24-75DC6E13CCA1}" type="presParOf" srcId="{621E9D3D-35C4-4C3D-BFE7-0164D889BB3F}" destId="{FC5677FB-0C37-4B86-8BC6-BB7D77EB43CC}" srcOrd="7" destOrd="0" presId="urn:microsoft.com/office/officeart/2005/8/layout/cycle8"/>
    <dgm:cxn modelId="{42AE9956-556D-4C1A-A065-B052F59EC367}" type="presParOf" srcId="{621E9D3D-35C4-4C3D-BFE7-0164D889BB3F}" destId="{65F00CCF-35C7-4150-8BC2-78905A7B18DC}" srcOrd="8" destOrd="0" presId="urn:microsoft.com/office/officeart/2005/8/layout/cycle8"/>
    <dgm:cxn modelId="{423F5C9B-D1B4-4658-863F-C82623B30582}" type="presParOf" srcId="{621E9D3D-35C4-4C3D-BFE7-0164D889BB3F}" destId="{A0DD8AC8-33F7-46C2-B572-CFE5FE9B4568}" srcOrd="9" destOrd="0" presId="urn:microsoft.com/office/officeart/2005/8/layout/cycle8"/>
    <dgm:cxn modelId="{990DA799-7D7E-426A-A30E-5E9432120AF3}" type="presParOf" srcId="{621E9D3D-35C4-4C3D-BFE7-0164D889BB3F}" destId="{7A4E68E4-CA3E-480A-8AB3-3025EEB9DB82}" srcOrd="10" destOrd="0" presId="urn:microsoft.com/office/officeart/2005/8/layout/cycle8"/>
    <dgm:cxn modelId="{AF6C5E63-09EC-4C4B-898A-D2846DF50A88}" type="presParOf" srcId="{621E9D3D-35C4-4C3D-BFE7-0164D889BB3F}" destId="{750D062B-01C8-49B3-84BF-C0D27B722C1F}" srcOrd="11" destOrd="0" presId="urn:microsoft.com/office/officeart/2005/8/layout/cycle8"/>
    <dgm:cxn modelId="{3EEE2B28-EE6D-45F5-8269-FE501F86A8DB}" type="presParOf" srcId="{621E9D3D-35C4-4C3D-BFE7-0164D889BB3F}" destId="{62D31292-84E7-4377-B3EB-081730ACBA65}" srcOrd="12" destOrd="0" presId="urn:microsoft.com/office/officeart/2005/8/layout/cycle8"/>
    <dgm:cxn modelId="{2D5C2930-DA2E-46C4-8118-50F735ED7DD1}" type="presParOf" srcId="{621E9D3D-35C4-4C3D-BFE7-0164D889BB3F}" destId="{9EAE223B-A6BE-4259-BF19-4C0AAC6E51C4}" srcOrd="13" destOrd="0" presId="urn:microsoft.com/office/officeart/2005/8/layout/cycle8"/>
    <dgm:cxn modelId="{1F004C74-3322-403E-BD74-8CEC2F041275}" type="presParOf" srcId="{621E9D3D-35C4-4C3D-BFE7-0164D889BB3F}" destId="{E1F88E98-CF99-4AA6-9613-2590759D6EA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979474-8655-45A7-A794-529354ECD0CB}" type="doc">
      <dgm:prSet loTypeId="urn:microsoft.com/office/officeart/2005/8/layout/vList6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F55CEC3-29A0-406E-A389-9428F4FA6D18}">
      <dgm:prSet phldrT="[Testo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1050" b="1" dirty="0">
              <a:latin typeface="+mn-lt"/>
              <a:ea typeface="Verdana" panose="020B0604030504040204" pitchFamily="34" charset="0"/>
            </a:rPr>
            <a:t>RIUSO IN SITU</a:t>
          </a:r>
        </a:p>
      </dgm:t>
    </dgm:pt>
    <dgm:pt modelId="{610972B7-96CA-4A5A-9633-1906AB299A0D}" type="parTrans" cxnId="{1677E5D0-9DF7-4970-BA32-4CC55F8C5388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E70EF6A7-8534-4E7C-BEF6-50BEB916ACF7}" type="sibTrans" cxnId="{1677E5D0-9DF7-4970-BA32-4CC55F8C5388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6DE4D024-E448-47A2-87FE-53647287E811}">
      <dgm:prSet phldrT="[Testo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1050" b="1" dirty="0">
              <a:latin typeface="+mn-lt"/>
              <a:ea typeface="Verdana" panose="020B0604030504040204" pitchFamily="34" charset="0"/>
            </a:rPr>
            <a:t>PROGETTO DI DEMOLIZIONE</a:t>
          </a:r>
        </a:p>
      </dgm:t>
    </dgm:pt>
    <dgm:pt modelId="{DAC80A52-F7C7-442D-9595-B5F1C7AC2676}" type="sibTrans" cxnId="{7A77CD10-C7AA-4822-B701-648BD704674C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FB2CC458-1A3E-437A-AE68-FCCC4D6EBB6F}" type="parTrans" cxnId="{7A77CD10-C7AA-4822-B701-648BD704674C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BFEB5EE9-39E3-40B9-B5D9-5286E6A58742}">
      <dgm:prSet custT="1"/>
      <dgm:spPr>
        <a:solidFill>
          <a:srgbClr val="92D050">
            <a:alpha val="50000"/>
          </a:srgbClr>
        </a:solidFill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+mn-lt"/>
              <a:ea typeface="Verdana" panose="020B0604030504040204" pitchFamily="34" charset="0"/>
            </a:rPr>
            <a:t>RIFIUTI RIUTILIZZATI IN SITU</a:t>
          </a:r>
        </a:p>
      </dgm:t>
    </dgm:pt>
    <dgm:pt modelId="{A5910E35-6C04-44DC-A0BB-D9FCA2D6D687}" type="parTrans" cxnId="{3EB0A9F0-4CD8-4260-A55E-04CC32A9817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8DB71740-F14C-4F9B-A548-CB352A24339F}" type="sibTrans" cxnId="{3EB0A9F0-4CD8-4260-A55E-04CC32A9817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4946BA04-3804-4329-9137-F60F8863E94B}">
      <dgm:prSet custT="1"/>
      <dgm:spPr>
        <a:solidFill>
          <a:srgbClr val="FF0000">
            <a:alpha val="50000"/>
          </a:srgbClr>
        </a:solidFill>
      </dgm:spPr>
      <dgm:t>
        <a:bodyPr/>
        <a:lstStyle/>
        <a:p>
          <a:pPr>
            <a:buNone/>
          </a:pPr>
          <a:r>
            <a:rPr lang="en-US" sz="1050" b="1" dirty="0">
              <a:latin typeface="+mn-lt"/>
              <a:ea typeface="Verdana" panose="020B0604030504040204" pitchFamily="34" charset="0"/>
            </a:rPr>
            <a:t>TARIFFA DI INVIO A RICICLO</a:t>
          </a:r>
        </a:p>
      </dgm:t>
    </dgm:pt>
    <dgm:pt modelId="{12875424-1329-4A64-92DF-F3D672EB90FB}" type="parTrans" cxnId="{B8E44866-1BE3-47B5-906D-4C1AA715D93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92D5668B-219A-4E6B-8891-32F7D428818E}" type="sibTrans" cxnId="{B8E44866-1BE3-47B5-906D-4C1AA715D93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534C2DC1-75F3-4409-A617-40F8A00C8BD6}">
      <dgm:prSet custT="1"/>
      <dgm:spPr>
        <a:solidFill>
          <a:srgbClr val="FF0000">
            <a:alpha val="50000"/>
          </a:srgbClr>
        </a:solidFill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+mn-lt"/>
              <a:ea typeface="Verdana" panose="020B0604030504040204" pitchFamily="34" charset="0"/>
            </a:rPr>
            <a:t>CORRETTA DIVISIONE DEI FLUSSI (</a:t>
          </a:r>
          <a:r>
            <a:rPr lang="en-US" sz="1000" b="0" dirty="0">
              <a:solidFill>
                <a:srgbClr val="3A4A6A"/>
              </a:solidFill>
              <a:latin typeface="+mn-lt"/>
              <a:ea typeface="Verdana" panose="020B0604030504040204" pitchFamily="34" charset="0"/>
            </a:rPr>
            <a:t>NON DEVE ESSERE PRESENTE IL FLUSSO </a:t>
          </a:r>
          <a:r>
            <a:rPr lang="en-US" sz="1000" b="0" dirty="0">
              <a:latin typeface="+mn-lt"/>
              <a:ea typeface="Verdana" panose="020B0604030504040204" pitchFamily="34" charset="0"/>
            </a:rPr>
            <a:t>17 09 04) </a:t>
          </a:r>
        </a:p>
      </dgm:t>
    </dgm:pt>
    <dgm:pt modelId="{6E11778D-82A1-478A-94D3-D84645C36370}" type="parTrans" cxnId="{472ADA32-7E7A-4102-91BA-0BED304CF1F4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B537908E-BCB0-4A67-A0D2-E0081BA66BE7}" type="sibTrans" cxnId="{472ADA32-7E7A-4102-91BA-0BED304CF1F4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B785670F-897B-44E9-AA2B-8422DBD041EE}">
      <dgm:prSet phldrT="[Testo]" custT="1"/>
      <dgm:spPr>
        <a:solidFill>
          <a:srgbClr val="92D050">
            <a:alpha val="50000"/>
          </a:srgbClr>
        </a:solidFill>
      </dgm:spPr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sz="1000" b="0" dirty="0">
              <a:latin typeface="+mn-lt"/>
              <a:ea typeface="Verdana" panose="020B0604030504040204" pitchFamily="34" charset="0"/>
            </a:rPr>
            <a:t>STIMA DEI FLUSSI E DEI QUANTITATIVI IN USCITA</a:t>
          </a:r>
        </a:p>
      </dgm:t>
    </dgm:pt>
    <dgm:pt modelId="{8955B362-39F2-4E0B-A4A0-F2A52FE3AFFA}" type="sibTrans" cxnId="{D23D8572-CAFC-45DF-86ED-702665AEF5CC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6276D45F-B134-418D-88AC-9C7335405024}" type="parTrans" cxnId="{D23D8572-CAFC-45DF-86ED-702665AEF5CC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D64AEADE-0CCB-4662-84B2-E0FCD9D94CA1}">
      <dgm:prSet custT="1"/>
      <dgm:spPr>
        <a:solidFill>
          <a:srgbClr val="FF0000">
            <a:alpha val="50000"/>
          </a:srgbClr>
        </a:solidFill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+mn-lt"/>
              <a:ea typeface="Verdana" panose="020B0604030504040204" pitchFamily="34" charset="0"/>
            </a:rPr>
            <a:t>70% DEI FLUSSI INVIATI A RICICLO</a:t>
          </a:r>
        </a:p>
      </dgm:t>
    </dgm:pt>
    <dgm:pt modelId="{16DC38D4-B61A-484E-A6C8-67CB400623FF}" type="parTrans" cxnId="{54C644E8-BEB4-4C9D-8A08-3255A6994E0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0D5183F5-FE89-4191-9734-4D6A050F93E6}" type="sibTrans" cxnId="{54C644E8-BEB4-4C9D-8A08-3255A6994E0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6217BB8A-0CD3-41B5-828D-B97F8626AAB6}">
      <dgm:prSet phldrT="[Testo]" custT="1"/>
      <dgm:spPr>
        <a:solidFill>
          <a:srgbClr val="ED7D31">
            <a:alpha val="50000"/>
          </a:srgbClr>
        </a:solidFill>
      </dgm:spPr>
      <dgm:t>
        <a:bodyPr/>
        <a:lstStyle/>
        <a:p>
          <a:r>
            <a:rPr lang="en-US" sz="1050" b="1" dirty="0">
              <a:latin typeface="+mn-lt"/>
              <a:ea typeface="Verdana" panose="020B0604030504040204" pitchFamily="34" charset="0"/>
            </a:rPr>
            <a:t>VENDITA AGGREGATO RICICLATO</a:t>
          </a:r>
          <a:endParaRPr lang="en-US" sz="1050" b="0" dirty="0">
            <a:latin typeface="+mn-lt"/>
            <a:ea typeface="Verdana" panose="020B0604030504040204" pitchFamily="34" charset="0"/>
          </a:endParaRPr>
        </a:p>
      </dgm:t>
    </dgm:pt>
    <dgm:pt modelId="{A5614B30-E2C2-4EB4-9699-2B3C8C086B1E}" type="parTrans" cxnId="{B01DB77D-5D51-4168-8D22-BB90DB01D04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3CDD95-283F-42C7-9769-62F6CFFB6DD4}" type="sibTrans" cxnId="{B01DB77D-5D51-4168-8D22-BB90DB01D04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0B0B7F4-60D2-4389-BE60-E1637F10A704}">
      <dgm:prSet custT="1"/>
      <dgm:spPr>
        <a:solidFill>
          <a:schemeClr val="accent2">
            <a:alpha val="50000"/>
          </a:schemeClr>
        </a:solidFill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latin typeface="+mn-lt"/>
              <a:ea typeface="Verdana" panose="020B0604030504040204" pitchFamily="34" charset="0"/>
            </a:rPr>
            <a:t>SOTTOFONDI STRADALI ECC.</a:t>
          </a:r>
        </a:p>
      </dgm:t>
    </dgm:pt>
    <dgm:pt modelId="{2827C8D9-B666-4C7F-945E-861F07598D49}" type="parTrans" cxnId="{30AB25D4-72CC-41E0-B075-C9D80E82E7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03B907-1A94-4B6C-B477-C89DFB29F51A}" type="sibTrans" cxnId="{30AB25D4-72CC-41E0-B075-C9D80E82E7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F918AA2-FC26-4D82-A61C-CD68D07F3AEA}" type="pres">
      <dgm:prSet presAssocID="{4C979474-8655-45A7-A794-529354ECD0CB}" presName="Name0" presStyleCnt="0">
        <dgm:presLayoutVars>
          <dgm:dir/>
          <dgm:animLvl val="lvl"/>
          <dgm:resizeHandles/>
        </dgm:presLayoutVars>
      </dgm:prSet>
      <dgm:spPr/>
    </dgm:pt>
    <dgm:pt modelId="{492ABB08-ABB3-40E6-ABCF-E1CB898F46EB}" type="pres">
      <dgm:prSet presAssocID="{6DE4D024-E448-47A2-87FE-53647287E811}" presName="linNode" presStyleCnt="0"/>
      <dgm:spPr/>
    </dgm:pt>
    <dgm:pt modelId="{4BD2F0DE-A7BE-4AA3-85D3-CC7AF08B16D9}" type="pres">
      <dgm:prSet presAssocID="{6DE4D024-E448-47A2-87FE-53647287E811}" presName="parentShp" presStyleLbl="node1" presStyleIdx="0" presStyleCnt="4">
        <dgm:presLayoutVars>
          <dgm:bulletEnabled val="1"/>
        </dgm:presLayoutVars>
      </dgm:prSet>
      <dgm:spPr/>
    </dgm:pt>
    <dgm:pt modelId="{10DE356E-F426-49C0-B3F8-933850113A73}" type="pres">
      <dgm:prSet presAssocID="{6DE4D024-E448-47A2-87FE-53647287E811}" presName="childShp" presStyleLbl="bgAccFollowNode1" presStyleIdx="0" presStyleCnt="4">
        <dgm:presLayoutVars>
          <dgm:bulletEnabled val="1"/>
        </dgm:presLayoutVars>
      </dgm:prSet>
      <dgm:spPr/>
    </dgm:pt>
    <dgm:pt modelId="{49BDB856-9E63-4C96-BA17-73DDFE127502}" type="pres">
      <dgm:prSet presAssocID="{DAC80A52-F7C7-442D-9595-B5F1C7AC2676}" presName="spacing" presStyleCnt="0"/>
      <dgm:spPr/>
    </dgm:pt>
    <dgm:pt modelId="{5BE5CDCF-9E58-4834-AEE0-5F6DFB00FE39}" type="pres">
      <dgm:prSet presAssocID="{FF55CEC3-29A0-406E-A389-9428F4FA6D18}" presName="linNode" presStyleCnt="0"/>
      <dgm:spPr/>
    </dgm:pt>
    <dgm:pt modelId="{890D007D-F0AF-4F65-A0E1-2C3BBC1F61DC}" type="pres">
      <dgm:prSet presAssocID="{FF55CEC3-29A0-406E-A389-9428F4FA6D18}" presName="parentShp" presStyleLbl="node1" presStyleIdx="1" presStyleCnt="4">
        <dgm:presLayoutVars>
          <dgm:bulletEnabled val="1"/>
        </dgm:presLayoutVars>
      </dgm:prSet>
      <dgm:spPr/>
    </dgm:pt>
    <dgm:pt modelId="{5D68B350-31BB-4063-8810-1DE4FB8BC209}" type="pres">
      <dgm:prSet presAssocID="{FF55CEC3-29A0-406E-A389-9428F4FA6D18}" presName="childShp" presStyleLbl="bgAccFollowNode1" presStyleIdx="1" presStyleCnt="4">
        <dgm:presLayoutVars>
          <dgm:bulletEnabled val="1"/>
        </dgm:presLayoutVars>
      </dgm:prSet>
      <dgm:spPr/>
    </dgm:pt>
    <dgm:pt modelId="{D485513E-0C56-4895-AB8E-82EC95F6B8AD}" type="pres">
      <dgm:prSet presAssocID="{E70EF6A7-8534-4E7C-BEF6-50BEB916ACF7}" presName="spacing" presStyleCnt="0"/>
      <dgm:spPr/>
    </dgm:pt>
    <dgm:pt modelId="{1AE34180-4D61-4E09-8C36-3700A01192F8}" type="pres">
      <dgm:prSet presAssocID="{4946BA04-3804-4329-9137-F60F8863E94B}" presName="linNode" presStyleCnt="0"/>
      <dgm:spPr/>
    </dgm:pt>
    <dgm:pt modelId="{67A3AB5D-7E0E-49D7-BEBD-F7E10AE5C691}" type="pres">
      <dgm:prSet presAssocID="{4946BA04-3804-4329-9137-F60F8863E94B}" presName="parentShp" presStyleLbl="node1" presStyleIdx="2" presStyleCnt="4" custScaleY="213561">
        <dgm:presLayoutVars>
          <dgm:bulletEnabled val="1"/>
        </dgm:presLayoutVars>
      </dgm:prSet>
      <dgm:spPr/>
    </dgm:pt>
    <dgm:pt modelId="{BFB216B4-2C48-40A0-A4BB-24CCF7C46707}" type="pres">
      <dgm:prSet presAssocID="{4946BA04-3804-4329-9137-F60F8863E94B}" presName="childShp" presStyleLbl="bgAccFollowNode1" presStyleIdx="2" presStyleCnt="4" custScaleY="236974">
        <dgm:presLayoutVars>
          <dgm:bulletEnabled val="1"/>
        </dgm:presLayoutVars>
      </dgm:prSet>
      <dgm:spPr/>
    </dgm:pt>
    <dgm:pt modelId="{B6B9A96D-C80C-4FED-8047-F46D7FB10390}" type="pres">
      <dgm:prSet presAssocID="{92D5668B-219A-4E6B-8891-32F7D428818E}" presName="spacing" presStyleCnt="0"/>
      <dgm:spPr/>
    </dgm:pt>
    <dgm:pt modelId="{80888613-93AD-4678-991B-E6F666751A5C}" type="pres">
      <dgm:prSet presAssocID="{6217BB8A-0CD3-41B5-828D-B97F8626AAB6}" presName="linNode" presStyleCnt="0"/>
      <dgm:spPr/>
    </dgm:pt>
    <dgm:pt modelId="{7CF928DE-D8D3-4915-BF2B-0ACB3E08419B}" type="pres">
      <dgm:prSet presAssocID="{6217BB8A-0CD3-41B5-828D-B97F8626AAB6}" presName="parentShp" presStyleLbl="node1" presStyleIdx="3" presStyleCnt="4">
        <dgm:presLayoutVars>
          <dgm:bulletEnabled val="1"/>
        </dgm:presLayoutVars>
      </dgm:prSet>
      <dgm:spPr/>
    </dgm:pt>
    <dgm:pt modelId="{307B79EF-7E2D-42D1-9A85-AE7B0FB990E3}" type="pres">
      <dgm:prSet presAssocID="{6217BB8A-0CD3-41B5-828D-B97F8626AAB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F14710A-E807-45CA-B1A7-9A0D62A657DC}" type="presOf" srcId="{6217BB8A-0CD3-41B5-828D-B97F8626AAB6}" destId="{7CF928DE-D8D3-4915-BF2B-0ACB3E08419B}" srcOrd="0" destOrd="0" presId="urn:microsoft.com/office/officeart/2005/8/layout/vList6"/>
    <dgm:cxn modelId="{96E0450C-93A1-487C-BB91-D6F83F3D8893}" type="presOf" srcId="{4946BA04-3804-4329-9137-F60F8863E94B}" destId="{67A3AB5D-7E0E-49D7-BEBD-F7E10AE5C691}" srcOrd="0" destOrd="0" presId="urn:microsoft.com/office/officeart/2005/8/layout/vList6"/>
    <dgm:cxn modelId="{7A77CD10-C7AA-4822-B701-648BD704674C}" srcId="{4C979474-8655-45A7-A794-529354ECD0CB}" destId="{6DE4D024-E448-47A2-87FE-53647287E811}" srcOrd="0" destOrd="0" parTransId="{FB2CC458-1A3E-437A-AE68-FCCC4D6EBB6F}" sibTransId="{DAC80A52-F7C7-442D-9595-B5F1C7AC2676}"/>
    <dgm:cxn modelId="{472ADA32-7E7A-4102-91BA-0BED304CF1F4}" srcId="{4946BA04-3804-4329-9137-F60F8863E94B}" destId="{534C2DC1-75F3-4409-A617-40F8A00C8BD6}" srcOrd="0" destOrd="0" parTransId="{6E11778D-82A1-478A-94D3-D84645C36370}" sibTransId="{B537908E-BCB0-4A67-A0D2-E0081BA66BE7}"/>
    <dgm:cxn modelId="{D4F17950-491C-45D8-AB4E-979E7646C943}" type="presOf" srcId="{D64AEADE-0CCB-4662-84B2-E0FCD9D94CA1}" destId="{BFB216B4-2C48-40A0-A4BB-24CCF7C46707}" srcOrd="0" destOrd="1" presId="urn:microsoft.com/office/officeart/2005/8/layout/vList6"/>
    <dgm:cxn modelId="{B8E44866-1BE3-47B5-906D-4C1AA715D93A}" srcId="{4C979474-8655-45A7-A794-529354ECD0CB}" destId="{4946BA04-3804-4329-9137-F60F8863E94B}" srcOrd="2" destOrd="0" parTransId="{12875424-1329-4A64-92DF-F3D672EB90FB}" sibTransId="{92D5668B-219A-4E6B-8891-32F7D428818E}"/>
    <dgm:cxn modelId="{D23D8572-CAFC-45DF-86ED-702665AEF5CC}" srcId="{6DE4D024-E448-47A2-87FE-53647287E811}" destId="{B785670F-897B-44E9-AA2B-8422DBD041EE}" srcOrd="0" destOrd="0" parTransId="{6276D45F-B134-418D-88AC-9C7335405024}" sibTransId="{8955B362-39F2-4E0B-A4A0-F2A52FE3AFFA}"/>
    <dgm:cxn modelId="{B01DB77D-5D51-4168-8D22-BB90DB01D047}" srcId="{4C979474-8655-45A7-A794-529354ECD0CB}" destId="{6217BB8A-0CD3-41B5-828D-B97F8626AAB6}" srcOrd="3" destOrd="0" parTransId="{A5614B30-E2C2-4EB4-9699-2B3C8C086B1E}" sibTransId="{F93CDD95-283F-42C7-9769-62F6CFFB6DD4}"/>
    <dgm:cxn modelId="{F9AA3EAE-874A-4423-9E38-A20AC7BC07BB}" type="presOf" srcId="{4C979474-8655-45A7-A794-529354ECD0CB}" destId="{BF918AA2-FC26-4D82-A61C-CD68D07F3AEA}" srcOrd="0" destOrd="0" presId="urn:microsoft.com/office/officeart/2005/8/layout/vList6"/>
    <dgm:cxn modelId="{8607D9B3-3E53-4E53-B123-32FEC97F0BAA}" type="presOf" srcId="{B785670F-897B-44E9-AA2B-8422DBD041EE}" destId="{10DE356E-F426-49C0-B3F8-933850113A73}" srcOrd="0" destOrd="0" presId="urn:microsoft.com/office/officeart/2005/8/layout/vList6"/>
    <dgm:cxn modelId="{E7759BBE-9750-476C-B855-196C05BE58B0}" type="presOf" srcId="{50B0B7F4-60D2-4389-BE60-E1637F10A704}" destId="{307B79EF-7E2D-42D1-9A85-AE7B0FB990E3}" srcOrd="0" destOrd="0" presId="urn:microsoft.com/office/officeart/2005/8/layout/vList6"/>
    <dgm:cxn modelId="{1677E5D0-9DF7-4970-BA32-4CC55F8C5388}" srcId="{4C979474-8655-45A7-A794-529354ECD0CB}" destId="{FF55CEC3-29A0-406E-A389-9428F4FA6D18}" srcOrd="1" destOrd="0" parTransId="{610972B7-96CA-4A5A-9633-1906AB299A0D}" sibTransId="{E70EF6A7-8534-4E7C-BEF6-50BEB916ACF7}"/>
    <dgm:cxn modelId="{30AB25D4-72CC-41E0-B075-C9D80E82E716}" srcId="{6217BB8A-0CD3-41B5-828D-B97F8626AAB6}" destId="{50B0B7F4-60D2-4389-BE60-E1637F10A704}" srcOrd="0" destOrd="0" parTransId="{2827C8D9-B666-4C7F-945E-861F07598D49}" sibTransId="{5F03B907-1A94-4B6C-B477-C89DFB29F51A}"/>
    <dgm:cxn modelId="{C552AFDA-368A-46C6-97C4-82275B34F0CB}" type="presOf" srcId="{FF55CEC3-29A0-406E-A389-9428F4FA6D18}" destId="{890D007D-F0AF-4F65-A0E1-2C3BBC1F61DC}" srcOrd="0" destOrd="0" presId="urn:microsoft.com/office/officeart/2005/8/layout/vList6"/>
    <dgm:cxn modelId="{2F1451E2-7062-4721-8C8D-CE42B9D16C5B}" type="presOf" srcId="{6DE4D024-E448-47A2-87FE-53647287E811}" destId="{4BD2F0DE-A7BE-4AA3-85D3-CC7AF08B16D9}" srcOrd="0" destOrd="0" presId="urn:microsoft.com/office/officeart/2005/8/layout/vList6"/>
    <dgm:cxn modelId="{54C644E8-BEB4-4C9D-8A08-3255A6994E0A}" srcId="{4946BA04-3804-4329-9137-F60F8863E94B}" destId="{D64AEADE-0CCB-4662-84B2-E0FCD9D94CA1}" srcOrd="1" destOrd="0" parTransId="{16DC38D4-B61A-484E-A6C8-67CB400623FF}" sibTransId="{0D5183F5-FE89-4191-9734-4D6A050F93E6}"/>
    <dgm:cxn modelId="{BD8050E9-0934-4A30-949F-2A147805B3CE}" type="presOf" srcId="{534C2DC1-75F3-4409-A617-40F8A00C8BD6}" destId="{BFB216B4-2C48-40A0-A4BB-24CCF7C46707}" srcOrd="0" destOrd="0" presId="urn:microsoft.com/office/officeart/2005/8/layout/vList6"/>
    <dgm:cxn modelId="{3EB0A9F0-4CD8-4260-A55E-04CC32A9817A}" srcId="{FF55CEC3-29A0-406E-A389-9428F4FA6D18}" destId="{BFEB5EE9-39E3-40B9-B5D9-5286E6A58742}" srcOrd="0" destOrd="0" parTransId="{A5910E35-6C04-44DC-A0BB-D9FCA2D6D687}" sibTransId="{8DB71740-F14C-4F9B-A548-CB352A24339F}"/>
    <dgm:cxn modelId="{CF67A9F5-DDCB-425F-97A5-C3D7B160DF78}" type="presOf" srcId="{BFEB5EE9-39E3-40B9-B5D9-5286E6A58742}" destId="{5D68B350-31BB-4063-8810-1DE4FB8BC209}" srcOrd="0" destOrd="0" presId="urn:microsoft.com/office/officeart/2005/8/layout/vList6"/>
    <dgm:cxn modelId="{AD676E01-A65B-4D43-8627-97EA0A6F8A52}" type="presParOf" srcId="{BF918AA2-FC26-4D82-A61C-CD68D07F3AEA}" destId="{492ABB08-ABB3-40E6-ABCF-E1CB898F46EB}" srcOrd="0" destOrd="0" presId="urn:microsoft.com/office/officeart/2005/8/layout/vList6"/>
    <dgm:cxn modelId="{75FEB344-9699-4E51-B8A8-10010FEC018E}" type="presParOf" srcId="{492ABB08-ABB3-40E6-ABCF-E1CB898F46EB}" destId="{4BD2F0DE-A7BE-4AA3-85D3-CC7AF08B16D9}" srcOrd="0" destOrd="0" presId="urn:microsoft.com/office/officeart/2005/8/layout/vList6"/>
    <dgm:cxn modelId="{476D856F-A87E-433F-938B-61BF1DFDC2E0}" type="presParOf" srcId="{492ABB08-ABB3-40E6-ABCF-E1CB898F46EB}" destId="{10DE356E-F426-49C0-B3F8-933850113A73}" srcOrd="1" destOrd="0" presId="urn:microsoft.com/office/officeart/2005/8/layout/vList6"/>
    <dgm:cxn modelId="{F87C3C19-9A3F-40C2-913E-2F34CF027BDC}" type="presParOf" srcId="{BF918AA2-FC26-4D82-A61C-CD68D07F3AEA}" destId="{49BDB856-9E63-4C96-BA17-73DDFE127502}" srcOrd="1" destOrd="0" presId="urn:microsoft.com/office/officeart/2005/8/layout/vList6"/>
    <dgm:cxn modelId="{A84A461A-16BF-495A-9B82-02CD500AC3DA}" type="presParOf" srcId="{BF918AA2-FC26-4D82-A61C-CD68D07F3AEA}" destId="{5BE5CDCF-9E58-4834-AEE0-5F6DFB00FE39}" srcOrd="2" destOrd="0" presId="urn:microsoft.com/office/officeart/2005/8/layout/vList6"/>
    <dgm:cxn modelId="{488D02AA-F3A7-421D-A54A-5E0FD8506FB6}" type="presParOf" srcId="{5BE5CDCF-9E58-4834-AEE0-5F6DFB00FE39}" destId="{890D007D-F0AF-4F65-A0E1-2C3BBC1F61DC}" srcOrd="0" destOrd="0" presId="urn:microsoft.com/office/officeart/2005/8/layout/vList6"/>
    <dgm:cxn modelId="{F5AC8A52-3EEC-41C9-99A9-F7EC458B8F2E}" type="presParOf" srcId="{5BE5CDCF-9E58-4834-AEE0-5F6DFB00FE39}" destId="{5D68B350-31BB-4063-8810-1DE4FB8BC209}" srcOrd="1" destOrd="0" presId="urn:microsoft.com/office/officeart/2005/8/layout/vList6"/>
    <dgm:cxn modelId="{0961EEFB-3F07-42D9-A064-5D55F722CD6B}" type="presParOf" srcId="{BF918AA2-FC26-4D82-A61C-CD68D07F3AEA}" destId="{D485513E-0C56-4895-AB8E-82EC95F6B8AD}" srcOrd="3" destOrd="0" presId="urn:microsoft.com/office/officeart/2005/8/layout/vList6"/>
    <dgm:cxn modelId="{80C6968C-B074-4D4C-8C4B-7DB8714E2888}" type="presParOf" srcId="{BF918AA2-FC26-4D82-A61C-CD68D07F3AEA}" destId="{1AE34180-4D61-4E09-8C36-3700A01192F8}" srcOrd="4" destOrd="0" presId="urn:microsoft.com/office/officeart/2005/8/layout/vList6"/>
    <dgm:cxn modelId="{C9A4D934-257D-4AB6-ADC4-5EEBF692CC32}" type="presParOf" srcId="{1AE34180-4D61-4E09-8C36-3700A01192F8}" destId="{67A3AB5D-7E0E-49D7-BEBD-F7E10AE5C691}" srcOrd="0" destOrd="0" presId="urn:microsoft.com/office/officeart/2005/8/layout/vList6"/>
    <dgm:cxn modelId="{4FBEEF9D-196A-4FB0-BC39-71F6668E3550}" type="presParOf" srcId="{1AE34180-4D61-4E09-8C36-3700A01192F8}" destId="{BFB216B4-2C48-40A0-A4BB-24CCF7C46707}" srcOrd="1" destOrd="0" presId="urn:microsoft.com/office/officeart/2005/8/layout/vList6"/>
    <dgm:cxn modelId="{BCA46168-1A5A-4329-B0E1-F1E2DBB29845}" type="presParOf" srcId="{BF918AA2-FC26-4D82-A61C-CD68D07F3AEA}" destId="{B6B9A96D-C80C-4FED-8047-F46D7FB10390}" srcOrd="5" destOrd="0" presId="urn:microsoft.com/office/officeart/2005/8/layout/vList6"/>
    <dgm:cxn modelId="{09674504-1620-4FFC-ABFA-7BA71E3560B5}" type="presParOf" srcId="{BF918AA2-FC26-4D82-A61C-CD68D07F3AEA}" destId="{80888613-93AD-4678-991B-E6F666751A5C}" srcOrd="6" destOrd="0" presId="urn:microsoft.com/office/officeart/2005/8/layout/vList6"/>
    <dgm:cxn modelId="{7A59A0C0-B5BA-4791-A07F-2820AA8AC32E}" type="presParOf" srcId="{80888613-93AD-4678-991B-E6F666751A5C}" destId="{7CF928DE-D8D3-4915-BF2B-0ACB3E08419B}" srcOrd="0" destOrd="0" presId="urn:microsoft.com/office/officeart/2005/8/layout/vList6"/>
    <dgm:cxn modelId="{62790F09-A886-48E2-B533-062815EBED8B}" type="presParOf" srcId="{80888613-93AD-4678-991B-E6F666751A5C}" destId="{307B79EF-7E2D-42D1-9A85-AE7B0FB990E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979474-8655-45A7-A794-529354ECD0CB}" type="doc">
      <dgm:prSet loTypeId="urn:microsoft.com/office/officeart/2005/8/layout/vList6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F55CEC3-29A0-406E-A389-9428F4FA6D18}">
      <dgm:prSet phldrT="[Testo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1050" b="1">
              <a:latin typeface="+mn-lt"/>
              <a:ea typeface="Verdana" panose="020B0604030504040204" pitchFamily="34" charset="0"/>
            </a:rPr>
            <a:t>RIUSO IN SITU</a:t>
          </a:r>
        </a:p>
      </dgm:t>
    </dgm:pt>
    <dgm:pt modelId="{610972B7-96CA-4A5A-9633-1906AB299A0D}" type="parTrans" cxnId="{1677E5D0-9DF7-4970-BA32-4CC55F8C5388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E70EF6A7-8534-4E7C-BEF6-50BEB916ACF7}" type="sibTrans" cxnId="{1677E5D0-9DF7-4970-BA32-4CC55F8C5388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6DE4D024-E448-47A2-87FE-53647287E811}">
      <dgm:prSet phldrT="[Testo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1050" b="1" dirty="0">
              <a:latin typeface="+mn-lt"/>
              <a:ea typeface="Verdana" panose="020B0604030504040204" pitchFamily="34" charset="0"/>
            </a:rPr>
            <a:t>PROGETTO DI DEMOLIZIONE</a:t>
          </a:r>
        </a:p>
      </dgm:t>
    </dgm:pt>
    <dgm:pt modelId="{DAC80A52-F7C7-442D-9595-B5F1C7AC2676}" type="sibTrans" cxnId="{7A77CD10-C7AA-4822-B701-648BD704674C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FB2CC458-1A3E-437A-AE68-FCCC4D6EBB6F}" type="parTrans" cxnId="{7A77CD10-C7AA-4822-B701-648BD704674C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BFEB5EE9-39E3-40B9-B5D9-5286E6A58742}">
      <dgm:prSet custT="1"/>
      <dgm:spPr>
        <a:solidFill>
          <a:srgbClr val="92D050">
            <a:alpha val="50000"/>
          </a:srgbClr>
        </a:solidFill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US" sz="1000" b="0">
              <a:latin typeface="+mn-lt"/>
              <a:ea typeface="Verdana" panose="020B0604030504040204" pitchFamily="34" charset="0"/>
            </a:rPr>
            <a:t>RIFIUTI RIUTILIZZATI IN SITU</a:t>
          </a:r>
        </a:p>
      </dgm:t>
    </dgm:pt>
    <dgm:pt modelId="{A5910E35-6C04-44DC-A0BB-D9FCA2D6D687}" type="parTrans" cxnId="{3EB0A9F0-4CD8-4260-A55E-04CC32A9817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8DB71740-F14C-4F9B-A548-CB352A24339F}" type="sibTrans" cxnId="{3EB0A9F0-4CD8-4260-A55E-04CC32A9817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4946BA04-3804-4329-9137-F60F8863E94B}">
      <dgm:prSet custT="1"/>
      <dgm:spPr>
        <a:solidFill>
          <a:srgbClr val="92D050">
            <a:alpha val="50000"/>
          </a:srgbClr>
        </a:solidFill>
      </dgm:spPr>
      <dgm:t>
        <a:bodyPr/>
        <a:lstStyle/>
        <a:p>
          <a:pPr>
            <a:buNone/>
          </a:pPr>
          <a:r>
            <a:rPr lang="en-US" sz="1050" b="1">
              <a:solidFill>
                <a:srgbClr val="FF0000"/>
              </a:solidFill>
              <a:latin typeface="+mn-lt"/>
              <a:ea typeface="Verdana" panose="020B0604030504040204" pitchFamily="34" charset="0"/>
            </a:rPr>
            <a:t>TARIFFA DI INVIO A RICICLO</a:t>
          </a:r>
        </a:p>
      </dgm:t>
    </dgm:pt>
    <dgm:pt modelId="{12875424-1329-4A64-92DF-F3D672EB90FB}" type="parTrans" cxnId="{B8E44866-1BE3-47B5-906D-4C1AA715D93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92D5668B-219A-4E6B-8891-32F7D428818E}" type="sibTrans" cxnId="{B8E44866-1BE3-47B5-906D-4C1AA715D93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534C2DC1-75F3-4409-A617-40F8A00C8BD6}">
      <dgm:prSet custT="1"/>
      <dgm:spPr>
        <a:solidFill>
          <a:srgbClr val="92D050">
            <a:alpha val="50000"/>
          </a:srgbClr>
        </a:solidFill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US" sz="1000" b="0">
              <a:solidFill>
                <a:srgbClr val="FF0000"/>
              </a:solidFill>
              <a:latin typeface="+mn-lt"/>
              <a:ea typeface="Verdana" panose="020B0604030504040204" pitchFamily="34" charset="0"/>
            </a:rPr>
            <a:t>CORRETTA DIVISIONE DEI FLUSSI (NON DEVE ESSERE PRESENTE IL FLUSSO 17 09 04) </a:t>
          </a:r>
        </a:p>
      </dgm:t>
    </dgm:pt>
    <dgm:pt modelId="{6E11778D-82A1-478A-94D3-D84645C36370}" type="parTrans" cxnId="{472ADA32-7E7A-4102-91BA-0BED304CF1F4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B537908E-BCB0-4A67-A0D2-E0081BA66BE7}" type="sibTrans" cxnId="{472ADA32-7E7A-4102-91BA-0BED304CF1F4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B785670F-897B-44E9-AA2B-8422DBD041EE}">
      <dgm:prSet phldrT="[Testo]" custT="1"/>
      <dgm:spPr>
        <a:solidFill>
          <a:srgbClr val="92D050">
            <a:alpha val="50000"/>
          </a:srgbClr>
        </a:solidFill>
      </dgm:spPr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sz="1000" b="0">
              <a:latin typeface="+mn-lt"/>
              <a:ea typeface="Verdana" panose="020B0604030504040204" pitchFamily="34" charset="0"/>
            </a:rPr>
            <a:t>STIMA DEI FLUSSI E DEI QUANTITATIVI IN USCITA</a:t>
          </a:r>
        </a:p>
      </dgm:t>
    </dgm:pt>
    <dgm:pt modelId="{8955B362-39F2-4E0B-A4A0-F2A52FE3AFFA}" type="sibTrans" cxnId="{D23D8572-CAFC-45DF-86ED-702665AEF5CC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6276D45F-B134-418D-88AC-9C7335405024}" type="parTrans" cxnId="{D23D8572-CAFC-45DF-86ED-702665AEF5CC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  <a:ea typeface="Verdana" panose="020B0604030504040204" pitchFamily="34" charset="0"/>
          </a:endParaRPr>
        </a:p>
      </dgm:t>
    </dgm:pt>
    <dgm:pt modelId="{D64AEADE-0CCB-4662-84B2-E0FCD9D94CA1}">
      <dgm:prSet custT="1"/>
      <dgm:spPr>
        <a:solidFill>
          <a:srgbClr val="92D050">
            <a:alpha val="50000"/>
          </a:srgbClr>
        </a:solidFill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US" sz="1000" b="0">
              <a:solidFill>
                <a:srgbClr val="FF0000"/>
              </a:solidFill>
              <a:latin typeface="+mn-lt"/>
              <a:ea typeface="Verdana" panose="020B0604030504040204" pitchFamily="34" charset="0"/>
            </a:rPr>
            <a:t>80% DEI FLUSSI INVIATI A RICICLO</a:t>
          </a:r>
        </a:p>
      </dgm:t>
    </dgm:pt>
    <dgm:pt modelId="{16DC38D4-B61A-484E-A6C8-67CB400623FF}" type="parTrans" cxnId="{54C644E8-BEB4-4C9D-8A08-3255A6994E0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0D5183F5-FE89-4191-9734-4D6A050F93E6}" type="sibTrans" cxnId="{54C644E8-BEB4-4C9D-8A08-3255A6994E0A}">
      <dgm:prSet/>
      <dgm:spPr/>
      <dgm:t>
        <a:bodyPr/>
        <a:lstStyle/>
        <a:p>
          <a:endParaRPr lang="en-US" sz="1050" b="0">
            <a:solidFill>
              <a:srgbClr val="3A4A6A"/>
            </a:solidFill>
            <a:latin typeface="+mn-lt"/>
          </a:endParaRPr>
        </a:p>
      </dgm:t>
    </dgm:pt>
    <dgm:pt modelId="{6217BB8A-0CD3-41B5-828D-B97F8626AAB6}">
      <dgm:prSet phldrT="[Testo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1050" b="1" dirty="0">
              <a:latin typeface="+mn-lt"/>
              <a:ea typeface="Verdana" panose="020B0604030504040204" pitchFamily="34" charset="0"/>
            </a:rPr>
            <a:t>VENDITA AGGREGATO RICICLATO</a:t>
          </a:r>
          <a:endParaRPr lang="en-US" sz="1050" b="0" dirty="0">
            <a:latin typeface="+mn-lt"/>
            <a:ea typeface="Verdana" panose="020B0604030504040204" pitchFamily="34" charset="0"/>
          </a:endParaRPr>
        </a:p>
      </dgm:t>
    </dgm:pt>
    <dgm:pt modelId="{A5614B30-E2C2-4EB4-9699-2B3C8C086B1E}" type="parTrans" cxnId="{B01DB77D-5D51-4168-8D22-BB90DB01D04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3CDD95-283F-42C7-9769-62F6CFFB6DD4}" type="sibTrans" cxnId="{B01DB77D-5D51-4168-8D22-BB90DB01D04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0B0B7F4-60D2-4389-BE60-E1637F10A704}">
      <dgm:prSet custT="1"/>
      <dgm:spPr>
        <a:solidFill>
          <a:srgbClr val="92D050">
            <a:alpha val="50000"/>
          </a:srgbClr>
        </a:solidFill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solidFill>
                <a:srgbClr val="3A4A6A"/>
              </a:solidFill>
              <a:latin typeface="+mn-lt"/>
              <a:ea typeface="Verdana" panose="020B0604030504040204" pitchFamily="34" charset="0"/>
            </a:rPr>
            <a:t>FONDAZIONI ECC.</a:t>
          </a:r>
          <a:endParaRPr lang="en-US" sz="1000" b="0" dirty="0">
            <a:latin typeface="+mn-lt"/>
            <a:ea typeface="Verdana" panose="020B0604030504040204" pitchFamily="34" charset="0"/>
          </a:endParaRPr>
        </a:p>
      </dgm:t>
    </dgm:pt>
    <dgm:pt modelId="{2827C8D9-B666-4C7F-945E-861F07598D49}" type="parTrans" cxnId="{30AB25D4-72CC-41E0-B075-C9D80E82E7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03B907-1A94-4B6C-B477-C89DFB29F51A}" type="sibTrans" cxnId="{30AB25D4-72CC-41E0-B075-C9D80E82E7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F918AA2-FC26-4D82-A61C-CD68D07F3AEA}" type="pres">
      <dgm:prSet presAssocID="{4C979474-8655-45A7-A794-529354ECD0CB}" presName="Name0" presStyleCnt="0">
        <dgm:presLayoutVars>
          <dgm:dir/>
          <dgm:animLvl val="lvl"/>
          <dgm:resizeHandles/>
        </dgm:presLayoutVars>
      </dgm:prSet>
      <dgm:spPr/>
    </dgm:pt>
    <dgm:pt modelId="{492ABB08-ABB3-40E6-ABCF-E1CB898F46EB}" type="pres">
      <dgm:prSet presAssocID="{6DE4D024-E448-47A2-87FE-53647287E811}" presName="linNode" presStyleCnt="0"/>
      <dgm:spPr/>
    </dgm:pt>
    <dgm:pt modelId="{4BD2F0DE-A7BE-4AA3-85D3-CC7AF08B16D9}" type="pres">
      <dgm:prSet presAssocID="{6DE4D024-E448-47A2-87FE-53647287E811}" presName="parentShp" presStyleLbl="node1" presStyleIdx="0" presStyleCnt="4">
        <dgm:presLayoutVars>
          <dgm:bulletEnabled val="1"/>
        </dgm:presLayoutVars>
      </dgm:prSet>
      <dgm:spPr/>
    </dgm:pt>
    <dgm:pt modelId="{10DE356E-F426-49C0-B3F8-933850113A73}" type="pres">
      <dgm:prSet presAssocID="{6DE4D024-E448-47A2-87FE-53647287E811}" presName="childShp" presStyleLbl="bgAccFollowNode1" presStyleIdx="0" presStyleCnt="4">
        <dgm:presLayoutVars>
          <dgm:bulletEnabled val="1"/>
        </dgm:presLayoutVars>
      </dgm:prSet>
      <dgm:spPr/>
    </dgm:pt>
    <dgm:pt modelId="{49BDB856-9E63-4C96-BA17-73DDFE127502}" type="pres">
      <dgm:prSet presAssocID="{DAC80A52-F7C7-442D-9595-B5F1C7AC2676}" presName="spacing" presStyleCnt="0"/>
      <dgm:spPr/>
    </dgm:pt>
    <dgm:pt modelId="{5BE5CDCF-9E58-4834-AEE0-5F6DFB00FE39}" type="pres">
      <dgm:prSet presAssocID="{FF55CEC3-29A0-406E-A389-9428F4FA6D18}" presName="linNode" presStyleCnt="0"/>
      <dgm:spPr/>
    </dgm:pt>
    <dgm:pt modelId="{890D007D-F0AF-4F65-A0E1-2C3BBC1F61DC}" type="pres">
      <dgm:prSet presAssocID="{FF55CEC3-29A0-406E-A389-9428F4FA6D18}" presName="parentShp" presStyleLbl="node1" presStyleIdx="1" presStyleCnt="4">
        <dgm:presLayoutVars>
          <dgm:bulletEnabled val="1"/>
        </dgm:presLayoutVars>
      </dgm:prSet>
      <dgm:spPr/>
    </dgm:pt>
    <dgm:pt modelId="{5D68B350-31BB-4063-8810-1DE4FB8BC209}" type="pres">
      <dgm:prSet presAssocID="{FF55CEC3-29A0-406E-A389-9428F4FA6D18}" presName="childShp" presStyleLbl="bgAccFollowNode1" presStyleIdx="1" presStyleCnt="4">
        <dgm:presLayoutVars>
          <dgm:bulletEnabled val="1"/>
        </dgm:presLayoutVars>
      </dgm:prSet>
      <dgm:spPr/>
    </dgm:pt>
    <dgm:pt modelId="{D485513E-0C56-4895-AB8E-82EC95F6B8AD}" type="pres">
      <dgm:prSet presAssocID="{E70EF6A7-8534-4E7C-BEF6-50BEB916ACF7}" presName="spacing" presStyleCnt="0"/>
      <dgm:spPr/>
    </dgm:pt>
    <dgm:pt modelId="{1AE34180-4D61-4E09-8C36-3700A01192F8}" type="pres">
      <dgm:prSet presAssocID="{4946BA04-3804-4329-9137-F60F8863E94B}" presName="linNode" presStyleCnt="0"/>
      <dgm:spPr/>
    </dgm:pt>
    <dgm:pt modelId="{67A3AB5D-7E0E-49D7-BEBD-F7E10AE5C691}" type="pres">
      <dgm:prSet presAssocID="{4946BA04-3804-4329-9137-F60F8863E94B}" presName="parentShp" presStyleLbl="node1" presStyleIdx="2" presStyleCnt="4" custScaleY="213561">
        <dgm:presLayoutVars>
          <dgm:bulletEnabled val="1"/>
        </dgm:presLayoutVars>
      </dgm:prSet>
      <dgm:spPr/>
    </dgm:pt>
    <dgm:pt modelId="{BFB216B4-2C48-40A0-A4BB-24CCF7C46707}" type="pres">
      <dgm:prSet presAssocID="{4946BA04-3804-4329-9137-F60F8863E94B}" presName="childShp" presStyleLbl="bgAccFollowNode1" presStyleIdx="2" presStyleCnt="4" custScaleY="236974">
        <dgm:presLayoutVars>
          <dgm:bulletEnabled val="1"/>
        </dgm:presLayoutVars>
      </dgm:prSet>
      <dgm:spPr/>
    </dgm:pt>
    <dgm:pt modelId="{B6B9A96D-C80C-4FED-8047-F46D7FB10390}" type="pres">
      <dgm:prSet presAssocID="{92D5668B-219A-4E6B-8891-32F7D428818E}" presName="spacing" presStyleCnt="0"/>
      <dgm:spPr/>
    </dgm:pt>
    <dgm:pt modelId="{80888613-93AD-4678-991B-E6F666751A5C}" type="pres">
      <dgm:prSet presAssocID="{6217BB8A-0CD3-41B5-828D-B97F8626AAB6}" presName="linNode" presStyleCnt="0"/>
      <dgm:spPr/>
    </dgm:pt>
    <dgm:pt modelId="{7CF928DE-D8D3-4915-BF2B-0ACB3E08419B}" type="pres">
      <dgm:prSet presAssocID="{6217BB8A-0CD3-41B5-828D-B97F8626AAB6}" presName="parentShp" presStyleLbl="node1" presStyleIdx="3" presStyleCnt="4">
        <dgm:presLayoutVars>
          <dgm:bulletEnabled val="1"/>
        </dgm:presLayoutVars>
      </dgm:prSet>
      <dgm:spPr/>
    </dgm:pt>
    <dgm:pt modelId="{307B79EF-7E2D-42D1-9A85-AE7B0FB990E3}" type="pres">
      <dgm:prSet presAssocID="{6217BB8A-0CD3-41B5-828D-B97F8626AAB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F14710A-E807-45CA-B1A7-9A0D62A657DC}" type="presOf" srcId="{6217BB8A-0CD3-41B5-828D-B97F8626AAB6}" destId="{7CF928DE-D8D3-4915-BF2B-0ACB3E08419B}" srcOrd="0" destOrd="0" presId="urn:microsoft.com/office/officeart/2005/8/layout/vList6"/>
    <dgm:cxn modelId="{96E0450C-93A1-487C-BB91-D6F83F3D8893}" type="presOf" srcId="{4946BA04-3804-4329-9137-F60F8863E94B}" destId="{67A3AB5D-7E0E-49D7-BEBD-F7E10AE5C691}" srcOrd="0" destOrd="0" presId="urn:microsoft.com/office/officeart/2005/8/layout/vList6"/>
    <dgm:cxn modelId="{7A77CD10-C7AA-4822-B701-648BD704674C}" srcId="{4C979474-8655-45A7-A794-529354ECD0CB}" destId="{6DE4D024-E448-47A2-87FE-53647287E811}" srcOrd="0" destOrd="0" parTransId="{FB2CC458-1A3E-437A-AE68-FCCC4D6EBB6F}" sibTransId="{DAC80A52-F7C7-442D-9595-B5F1C7AC2676}"/>
    <dgm:cxn modelId="{472ADA32-7E7A-4102-91BA-0BED304CF1F4}" srcId="{4946BA04-3804-4329-9137-F60F8863E94B}" destId="{534C2DC1-75F3-4409-A617-40F8A00C8BD6}" srcOrd="0" destOrd="0" parTransId="{6E11778D-82A1-478A-94D3-D84645C36370}" sibTransId="{B537908E-BCB0-4A67-A0D2-E0081BA66BE7}"/>
    <dgm:cxn modelId="{D4F17950-491C-45D8-AB4E-979E7646C943}" type="presOf" srcId="{D64AEADE-0CCB-4662-84B2-E0FCD9D94CA1}" destId="{BFB216B4-2C48-40A0-A4BB-24CCF7C46707}" srcOrd="0" destOrd="1" presId="urn:microsoft.com/office/officeart/2005/8/layout/vList6"/>
    <dgm:cxn modelId="{B8E44866-1BE3-47B5-906D-4C1AA715D93A}" srcId="{4C979474-8655-45A7-A794-529354ECD0CB}" destId="{4946BA04-3804-4329-9137-F60F8863E94B}" srcOrd="2" destOrd="0" parTransId="{12875424-1329-4A64-92DF-F3D672EB90FB}" sibTransId="{92D5668B-219A-4E6B-8891-32F7D428818E}"/>
    <dgm:cxn modelId="{D23D8572-CAFC-45DF-86ED-702665AEF5CC}" srcId="{6DE4D024-E448-47A2-87FE-53647287E811}" destId="{B785670F-897B-44E9-AA2B-8422DBD041EE}" srcOrd="0" destOrd="0" parTransId="{6276D45F-B134-418D-88AC-9C7335405024}" sibTransId="{8955B362-39F2-4E0B-A4A0-F2A52FE3AFFA}"/>
    <dgm:cxn modelId="{B01DB77D-5D51-4168-8D22-BB90DB01D047}" srcId="{4C979474-8655-45A7-A794-529354ECD0CB}" destId="{6217BB8A-0CD3-41B5-828D-B97F8626AAB6}" srcOrd="3" destOrd="0" parTransId="{A5614B30-E2C2-4EB4-9699-2B3C8C086B1E}" sibTransId="{F93CDD95-283F-42C7-9769-62F6CFFB6DD4}"/>
    <dgm:cxn modelId="{F9AA3EAE-874A-4423-9E38-A20AC7BC07BB}" type="presOf" srcId="{4C979474-8655-45A7-A794-529354ECD0CB}" destId="{BF918AA2-FC26-4D82-A61C-CD68D07F3AEA}" srcOrd="0" destOrd="0" presId="urn:microsoft.com/office/officeart/2005/8/layout/vList6"/>
    <dgm:cxn modelId="{8607D9B3-3E53-4E53-B123-32FEC97F0BAA}" type="presOf" srcId="{B785670F-897B-44E9-AA2B-8422DBD041EE}" destId="{10DE356E-F426-49C0-B3F8-933850113A73}" srcOrd="0" destOrd="0" presId="urn:microsoft.com/office/officeart/2005/8/layout/vList6"/>
    <dgm:cxn modelId="{E7759BBE-9750-476C-B855-196C05BE58B0}" type="presOf" srcId="{50B0B7F4-60D2-4389-BE60-E1637F10A704}" destId="{307B79EF-7E2D-42D1-9A85-AE7B0FB990E3}" srcOrd="0" destOrd="0" presId="urn:microsoft.com/office/officeart/2005/8/layout/vList6"/>
    <dgm:cxn modelId="{1677E5D0-9DF7-4970-BA32-4CC55F8C5388}" srcId="{4C979474-8655-45A7-A794-529354ECD0CB}" destId="{FF55CEC3-29A0-406E-A389-9428F4FA6D18}" srcOrd="1" destOrd="0" parTransId="{610972B7-96CA-4A5A-9633-1906AB299A0D}" sibTransId="{E70EF6A7-8534-4E7C-BEF6-50BEB916ACF7}"/>
    <dgm:cxn modelId="{30AB25D4-72CC-41E0-B075-C9D80E82E716}" srcId="{6217BB8A-0CD3-41B5-828D-B97F8626AAB6}" destId="{50B0B7F4-60D2-4389-BE60-E1637F10A704}" srcOrd="0" destOrd="0" parTransId="{2827C8D9-B666-4C7F-945E-861F07598D49}" sibTransId="{5F03B907-1A94-4B6C-B477-C89DFB29F51A}"/>
    <dgm:cxn modelId="{C552AFDA-368A-46C6-97C4-82275B34F0CB}" type="presOf" srcId="{FF55CEC3-29A0-406E-A389-9428F4FA6D18}" destId="{890D007D-F0AF-4F65-A0E1-2C3BBC1F61DC}" srcOrd="0" destOrd="0" presId="urn:microsoft.com/office/officeart/2005/8/layout/vList6"/>
    <dgm:cxn modelId="{2F1451E2-7062-4721-8C8D-CE42B9D16C5B}" type="presOf" srcId="{6DE4D024-E448-47A2-87FE-53647287E811}" destId="{4BD2F0DE-A7BE-4AA3-85D3-CC7AF08B16D9}" srcOrd="0" destOrd="0" presId="urn:microsoft.com/office/officeart/2005/8/layout/vList6"/>
    <dgm:cxn modelId="{54C644E8-BEB4-4C9D-8A08-3255A6994E0A}" srcId="{4946BA04-3804-4329-9137-F60F8863E94B}" destId="{D64AEADE-0CCB-4662-84B2-E0FCD9D94CA1}" srcOrd="1" destOrd="0" parTransId="{16DC38D4-B61A-484E-A6C8-67CB400623FF}" sibTransId="{0D5183F5-FE89-4191-9734-4D6A050F93E6}"/>
    <dgm:cxn modelId="{BD8050E9-0934-4A30-949F-2A147805B3CE}" type="presOf" srcId="{534C2DC1-75F3-4409-A617-40F8A00C8BD6}" destId="{BFB216B4-2C48-40A0-A4BB-24CCF7C46707}" srcOrd="0" destOrd="0" presId="urn:microsoft.com/office/officeart/2005/8/layout/vList6"/>
    <dgm:cxn modelId="{3EB0A9F0-4CD8-4260-A55E-04CC32A9817A}" srcId="{FF55CEC3-29A0-406E-A389-9428F4FA6D18}" destId="{BFEB5EE9-39E3-40B9-B5D9-5286E6A58742}" srcOrd="0" destOrd="0" parTransId="{A5910E35-6C04-44DC-A0BB-D9FCA2D6D687}" sibTransId="{8DB71740-F14C-4F9B-A548-CB352A24339F}"/>
    <dgm:cxn modelId="{CF67A9F5-DDCB-425F-97A5-C3D7B160DF78}" type="presOf" srcId="{BFEB5EE9-39E3-40B9-B5D9-5286E6A58742}" destId="{5D68B350-31BB-4063-8810-1DE4FB8BC209}" srcOrd="0" destOrd="0" presId="urn:microsoft.com/office/officeart/2005/8/layout/vList6"/>
    <dgm:cxn modelId="{AD676E01-A65B-4D43-8627-97EA0A6F8A52}" type="presParOf" srcId="{BF918AA2-FC26-4D82-A61C-CD68D07F3AEA}" destId="{492ABB08-ABB3-40E6-ABCF-E1CB898F46EB}" srcOrd="0" destOrd="0" presId="urn:microsoft.com/office/officeart/2005/8/layout/vList6"/>
    <dgm:cxn modelId="{75FEB344-9699-4E51-B8A8-10010FEC018E}" type="presParOf" srcId="{492ABB08-ABB3-40E6-ABCF-E1CB898F46EB}" destId="{4BD2F0DE-A7BE-4AA3-85D3-CC7AF08B16D9}" srcOrd="0" destOrd="0" presId="urn:microsoft.com/office/officeart/2005/8/layout/vList6"/>
    <dgm:cxn modelId="{476D856F-A87E-433F-938B-61BF1DFDC2E0}" type="presParOf" srcId="{492ABB08-ABB3-40E6-ABCF-E1CB898F46EB}" destId="{10DE356E-F426-49C0-B3F8-933850113A73}" srcOrd="1" destOrd="0" presId="urn:microsoft.com/office/officeart/2005/8/layout/vList6"/>
    <dgm:cxn modelId="{F87C3C19-9A3F-40C2-913E-2F34CF027BDC}" type="presParOf" srcId="{BF918AA2-FC26-4D82-A61C-CD68D07F3AEA}" destId="{49BDB856-9E63-4C96-BA17-73DDFE127502}" srcOrd="1" destOrd="0" presId="urn:microsoft.com/office/officeart/2005/8/layout/vList6"/>
    <dgm:cxn modelId="{A84A461A-16BF-495A-9B82-02CD500AC3DA}" type="presParOf" srcId="{BF918AA2-FC26-4D82-A61C-CD68D07F3AEA}" destId="{5BE5CDCF-9E58-4834-AEE0-5F6DFB00FE39}" srcOrd="2" destOrd="0" presId="urn:microsoft.com/office/officeart/2005/8/layout/vList6"/>
    <dgm:cxn modelId="{488D02AA-F3A7-421D-A54A-5E0FD8506FB6}" type="presParOf" srcId="{5BE5CDCF-9E58-4834-AEE0-5F6DFB00FE39}" destId="{890D007D-F0AF-4F65-A0E1-2C3BBC1F61DC}" srcOrd="0" destOrd="0" presId="urn:microsoft.com/office/officeart/2005/8/layout/vList6"/>
    <dgm:cxn modelId="{F5AC8A52-3EEC-41C9-99A9-F7EC458B8F2E}" type="presParOf" srcId="{5BE5CDCF-9E58-4834-AEE0-5F6DFB00FE39}" destId="{5D68B350-31BB-4063-8810-1DE4FB8BC209}" srcOrd="1" destOrd="0" presId="urn:microsoft.com/office/officeart/2005/8/layout/vList6"/>
    <dgm:cxn modelId="{0961EEFB-3F07-42D9-A064-5D55F722CD6B}" type="presParOf" srcId="{BF918AA2-FC26-4D82-A61C-CD68D07F3AEA}" destId="{D485513E-0C56-4895-AB8E-82EC95F6B8AD}" srcOrd="3" destOrd="0" presId="urn:microsoft.com/office/officeart/2005/8/layout/vList6"/>
    <dgm:cxn modelId="{80C6968C-B074-4D4C-8C4B-7DB8714E2888}" type="presParOf" srcId="{BF918AA2-FC26-4D82-A61C-CD68D07F3AEA}" destId="{1AE34180-4D61-4E09-8C36-3700A01192F8}" srcOrd="4" destOrd="0" presId="urn:microsoft.com/office/officeart/2005/8/layout/vList6"/>
    <dgm:cxn modelId="{C9A4D934-257D-4AB6-ADC4-5EEBF692CC32}" type="presParOf" srcId="{1AE34180-4D61-4E09-8C36-3700A01192F8}" destId="{67A3AB5D-7E0E-49D7-BEBD-F7E10AE5C691}" srcOrd="0" destOrd="0" presId="urn:microsoft.com/office/officeart/2005/8/layout/vList6"/>
    <dgm:cxn modelId="{4FBEEF9D-196A-4FB0-BC39-71F6668E3550}" type="presParOf" srcId="{1AE34180-4D61-4E09-8C36-3700A01192F8}" destId="{BFB216B4-2C48-40A0-A4BB-24CCF7C46707}" srcOrd="1" destOrd="0" presId="urn:microsoft.com/office/officeart/2005/8/layout/vList6"/>
    <dgm:cxn modelId="{BCA46168-1A5A-4329-B0E1-F1E2DBB29845}" type="presParOf" srcId="{BF918AA2-FC26-4D82-A61C-CD68D07F3AEA}" destId="{B6B9A96D-C80C-4FED-8047-F46D7FB10390}" srcOrd="5" destOrd="0" presId="urn:microsoft.com/office/officeart/2005/8/layout/vList6"/>
    <dgm:cxn modelId="{09674504-1620-4FFC-ABFA-7BA71E3560B5}" type="presParOf" srcId="{BF918AA2-FC26-4D82-A61C-CD68D07F3AEA}" destId="{80888613-93AD-4678-991B-E6F666751A5C}" srcOrd="6" destOrd="0" presId="urn:microsoft.com/office/officeart/2005/8/layout/vList6"/>
    <dgm:cxn modelId="{7A59A0C0-B5BA-4791-A07F-2820AA8AC32E}" type="presParOf" srcId="{80888613-93AD-4678-991B-E6F666751A5C}" destId="{7CF928DE-D8D3-4915-BF2B-0ACB3E08419B}" srcOrd="0" destOrd="0" presId="urn:microsoft.com/office/officeart/2005/8/layout/vList6"/>
    <dgm:cxn modelId="{62790F09-A886-48E2-B533-062815EBED8B}" type="presParOf" srcId="{80888613-93AD-4678-991B-E6F666751A5C}" destId="{307B79EF-7E2D-42D1-9A85-AE7B0FB990E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F34A2-CD1D-4C79-A875-4ECD7CF8E756}">
      <dsp:nvSpPr>
        <dsp:cNvPr id="0" name=""/>
        <dsp:cNvSpPr/>
      </dsp:nvSpPr>
      <dsp:spPr>
        <a:xfrm rot="5400000" flipV="1">
          <a:off x="-1406546" y="2451712"/>
          <a:ext cx="3471986" cy="52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332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US" sz="28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OSTACOLI</a:t>
          </a:r>
        </a:p>
      </dsp:txBody>
      <dsp:txXfrm rot="10800000">
        <a:off x="-1406546" y="2451712"/>
        <a:ext cx="3471986" cy="527117"/>
      </dsp:txXfrm>
    </dsp:sp>
    <dsp:sp modelId="{94DFAF57-89F0-4EA3-B4D3-90544B0EE232}">
      <dsp:nvSpPr>
        <dsp:cNvPr id="0" name=""/>
        <dsp:cNvSpPr/>
      </dsp:nvSpPr>
      <dsp:spPr>
        <a:xfrm>
          <a:off x="554302" y="963581"/>
          <a:ext cx="4420406" cy="3471986"/>
        </a:xfrm>
        <a:prstGeom prst="rect">
          <a:avLst/>
        </a:prstGeom>
        <a:solidFill>
          <a:schemeClr val="bg1">
            <a:alpha val="63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3332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8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j-cs"/>
            </a:rPr>
            <a:t>La bassa qualità dei materiali riciclati a causa della presenza di impurità come terra, gesso ecc.</a:t>
          </a:r>
          <a:endParaRPr lang="en-US" sz="18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8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j-cs"/>
            </a:rPr>
            <a:t>La difficoltà nel garantire una produzione costante di aggregati riciclati</a:t>
          </a:r>
          <a:endParaRPr lang="en-US" sz="18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8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j-cs"/>
            </a:rPr>
            <a:t>La mancanza di fiducia degli stakeholders nell'uso dei prodotti derivati dai rifiuti</a:t>
          </a:r>
          <a:endParaRPr lang="en-US" sz="1800" b="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8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j-cs"/>
            </a:rPr>
            <a:t>La bassa competitività economica rispetto alle materie prime vergini</a:t>
          </a:r>
          <a:endParaRPr lang="en-US" sz="1800" b="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554302" y="963581"/>
        <a:ext cx="4420406" cy="3471986"/>
      </dsp:txXfrm>
    </dsp:sp>
    <dsp:sp modelId="{9AE2269C-A2D1-40DA-8651-99640EF37A47}">
      <dsp:nvSpPr>
        <dsp:cNvPr id="0" name=""/>
        <dsp:cNvSpPr/>
      </dsp:nvSpPr>
      <dsp:spPr>
        <a:xfrm>
          <a:off x="257975" y="15696"/>
          <a:ext cx="1436189" cy="1436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tint val="4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7690E2-8111-44D0-B56C-8B8944C1DB5F}">
      <dsp:nvSpPr>
        <dsp:cNvPr id="0" name=""/>
        <dsp:cNvSpPr/>
      </dsp:nvSpPr>
      <dsp:spPr>
        <a:xfrm rot="16200000">
          <a:off x="4416370" y="2356224"/>
          <a:ext cx="3471986" cy="718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332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GOAL</a:t>
          </a:r>
        </a:p>
      </dsp:txBody>
      <dsp:txXfrm>
        <a:off x="4416370" y="2356224"/>
        <a:ext cx="3471986" cy="718094"/>
      </dsp:txXfrm>
    </dsp:sp>
    <dsp:sp modelId="{89D4A3DD-07BB-4CA0-8D3F-B25E22511F86}">
      <dsp:nvSpPr>
        <dsp:cNvPr id="0" name=""/>
        <dsp:cNvSpPr/>
      </dsp:nvSpPr>
      <dsp:spPr>
        <a:xfrm>
          <a:off x="6239449" y="963581"/>
          <a:ext cx="4380918" cy="3471986"/>
        </a:xfrm>
        <a:prstGeom prst="rect">
          <a:avLst/>
        </a:prstGeom>
        <a:solidFill>
          <a:schemeClr val="bg1">
            <a:alpha val="63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3332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800" b="0" i="0" kern="1200" dirty="0">
              <a:solidFill>
                <a:schemeClr val="tx1"/>
              </a:solidFill>
              <a:latin typeface="+mn-lt"/>
            </a:rPr>
            <a:t>Facilitare l'ottenimento di aggregati riciclati di alta qualità incoraggiandone la vendita e l'uso in nuovi edifici per chiudere il ciclo nella filiera delle costruzioni e demolizioni (C&amp;D)</a:t>
          </a:r>
          <a:endParaRPr lang="en-GB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endParaRPr lang="en-GB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800" b="0" i="0" kern="1200" dirty="0">
              <a:solidFill>
                <a:schemeClr val="tx1"/>
              </a:solidFill>
              <a:latin typeface="+mn-lt"/>
            </a:rPr>
            <a:t>Contribuire allo sviluppo di meccanismi di incentivazione per il settore delle costruzioni basati su considerazioni economiche derivanti da un'analisi del Life Cycle Costing (LCC)</a:t>
          </a:r>
          <a:endParaRPr lang="en-GB" sz="1800" kern="1200" dirty="0">
            <a:solidFill>
              <a:schemeClr val="tx1"/>
            </a:solidFill>
            <a:latin typeface="+mn-lt"/>
          </a:endParaRPr>
        </a:p>
      </dsp:txBody>
      <dsp:txXfrm>
        <a:off x="6239449" y="963581"/>
        <a:ext cx="4380918" cy="3471986"/>
      </dsp:txXfrm>
    </dsp:sp>
    <dsp:sp modelId="{CC300169-B296-4D3B-BC85-1DF35D9A93F8}">
      <dsp:nvSpPr>
        <dsp:cNvPr id="0" name=""/>
        <dsp:cNvSpPr/>
      </dsp:nvSpPr>
      <dsp:spPr>
        <a:xfrm>
          <a:off x="5923377" y="15696"/>
          <a:ext cx="1436189" cy="1436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tint val="4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AF54D-A6FC-47EA-A621-52CADA32FB1B}">
      <dsp:nvSpPr>
        <dsp:cNvPr id="0" name=""/>
        <dsp:cNvSpPr/>
      </dsp:nvSpPr>
      <dsp:spPr>
        <a:xfrm>
          <a:off x="0" y="0"/>
          <a:ext cx="3165203" cy="31652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66068-DF65-4213-BB01-CFADF814F2F8}">
      <dsp:nvSpPr>
        <dsp:cNvPr id="0" name=""/>
        <dsp:cNvSpPr/>
      </dsp:nvSpPr>
      <dsp:spPr>
        <a:xfrm>
          <a:off x="558989" y="2018101"/>
          <a:ext cx="3037681" cy="31917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IMPRESE DI DEMOLIZIONE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1</a:t>
          </a: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9EDF4"/>
            </a:buClr>
            <a:buSzPct val="100000"/>
            <a:buFont typeface="Wingdings" panose="05000000000000000000" pitchFamily="2" charset="2"/>
            <a:buChar char="Ø"/>
          </a:pPr>
          <a:r>
            <a:rPr lang="en-US" sz="12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COMMERCIALE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2</a:t>
          </a: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COMMERCIALE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3</a:t>
          </a: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RESIDENZIALE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4</a:t>
          </a: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SCOLASTICO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5</a:t>
          </a: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COMMERCIALE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6</a:t>
          </a: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COMMERCIALE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CASO 7</a:t>
          </a: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EDIFICIO COMMERCIALE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9EDF4"/>
            </a:buClr>
            <a:buFont typeface="Wingdings" panose="05000000000000000000" pitchFamily="2" charset="2"/>
            <a:buChar char="Ø"/>
          </a:pP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647960" y="2107072"/>
        <a:ext cx="2859739" cy="3013840"/>
      </dsp:txXfrm>
    </dsp:sp>
    <dsp:sp modelId="{C2BC56EE-C5F8-4193-A229-DBC2364E298C}">
      <dsp:nvSpPr>
        <dsp:cNvPr id="0" name=""/>
        <dsp:cNvSpPr/>
      </dsp:nvSpPr>
      <dsp:spPr>
        <a:xfrm rot="21413294">
          <a:off x="3703901" y="1087647"/>
          <a:ext cx="539892" cy="7299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3704020" y="1238025"/>
        <a:ext cx="377924" cy="437948"/>
      </dsp:txXfrm>
    </dsp:sp>
    <dsp:sp modelId="{ACB14DCD-EF0A-4C95-8EFF-960AF6AEC3F0}">
      <dsp:nvSpPr>
        <dsp:cNvPr id="0" name=""/>
        <dsp:cNvSpPr/>
      </dsp:nvSpPr>
      <dsp:spPr>
        <a:xfrm>
          <a:off x="4705479" y="0"/>
          <a:ext cx="2679963" cy="2679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49727-CE14-427F-83B8-36A57CC9C376}">
      <dsp:nvSpPr>
        <dsp:cNvPr id="0" name=""/>
        <dsp:cNvSpPr/>
      </dsp:nvSpPr>
      <dsp:spPr>
        <a:xfrm>
          <a:off x="4943362" y="2087801"/>
          <a:ext cx="3037681" cy="3071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IMPIANTI DI RICICLO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IMPIANTO 1</a:t>
          </a: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</a:rPr>
            <a:t>SEMOVENTE SU CINGOLATO SOLO IN SITU</a:t>
          </a:r>
          <a:endParaRPr lang="en-US" sz="1200" b="0" i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IMPIANTO 2</a:t>
          </a:r>
          <a:endParaRPr lang="en-US" sz="12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9EDF4"/>
            </a:buClr>
            <a:buFont typeface="Wingdings" panose="05000000000000000000" pitchFamily="2" charset="2"/>
            <a:buChar char="Ø"/>
          </a:pPr>
          <a:r>
            <a:rPr lang="en-US" sz="12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</a:rPr>
            <a:t>SEMOVENTE SU CINGOLATO SOLO IN SITU</a:t>
          </a:r>
        </a:p>
      </dsp:txBody>
      <dsp:txXfrm>
        <a:off x="5032333" y="2176772"/>
        <a:ext cx="2859739" cy="2893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E2D3E-722D-4ADE-A62D-20923E4A9CA3}">
      <dsp:nvSpPr>
        <dsp:cNvPr id="0" name=""/>
        <dsp:cNvSpPr/>
      </dsp:nvSpPr>
      <dsp:spPr>
        <a:xfrm>
          <a:off x="7247" y="861264"/>
          <a:ext cx="3130095" cy="2336550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 val="7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PROGETTO DI DEMOLIZONE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0.06 €/m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ALLESTIMENTO CANTIERE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0.08 €/m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BONIFICA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0.50 €/m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ONERI DELLA SICUREZZA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0.72 €/m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DUE DILIGENCE AMBIENTALE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0.02 €/m</a:t>
          </a:r>
          <a:r>
            <a:rPr lang="en-US" sz="1400" kern="1200" baseline="3000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kern="12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61995" y="916012"/>
        <a:ext cx="3020599" cy="2281802"/>
      </dsp:txXfrm>
    </dsp:sp>
    <dsp:sp modelId="{EF105BD2-D258-4ABB-ADE2-EAC1D29E2BEA}">
      <dsp:nvSpPr>
        <dsp:cNvPr id="0" name=""/>
        <dsp:cNvSpPr/>
      </dsp:nvSpPr>
      <dsp:spPr>
        <a:xfrm>
          <a:off x="7247" y="3197814"/>
          <a:ext cx="3130095" cy="1004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PRELIMINARI</a:t>
          </a:r>
        </a:p>
      </dsp:txBody>
      <dsp:txXfrm>
        <a:off x="7247" y="3197814"/>
        <a:ext cx="2204292" cy="1004716"/>
      </dsp:txXfrm>
    </dsp:sp>
    <dsp:sp modelId="{269F3206-474C-4C0A-8A6D-9EC2BE2ADE33}">
      <dsp:nvSpPr>
        <dsp:cNvPr id="0" name=""/>
        <dsp:cNvSpPr/>
      </dsp:nvSpPr>
      <dsp:spPr>
        <a:xfrm>
          <a:off x="2300085" y="3346334"/>
          <a:ext cx="1095533" cy="11176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BF29F-967C-49C9-A5E2-262EA29D54EF}">
      <dsp:nvSpPr>
        <dsp:cNvPr id="0" name=""/>
        <dsp:cNvSpPr/>
      </dsp:nvSpPr>
      <dsp:spPr>
        <a:xfrm>
          <a:off x="3667030" y="866799"/>
          <a:ext cx="3130095" cy="2336550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 val="7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ACQUISTO MACCHINARI DA DEMOLIZIONE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1.99 €/m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800" b="1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3721778" y="921547"/>
        <a:ext cx="3020599" cy="2281802"/>
      </dsp:txXfrm>
    </dsp:sp>
    <dsp:sp modelId="{D98A73EE-EA3C-4B8F-B284-5916B8AA8D15}">
      <dsp:nvSpPr>
        <dsp:cNvPr id="0" name=""/>
        <dsp:cNvSpPr/>
      </dsp:nvSpPr>
      <dsp:spPr>
        <a:xfrm>
          <a:off x="3667030" y="3203349"/>
          <a:ext cx="3130095" cy="1004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DI ACQUISIZIONE</a:t>
          </a:r>
        </a:p>
      </dsp:txBody>
      <dsp:txXfrm>
        <a:off x="3667030" y="3203349"/>
        <a:ext cx="2204292" cy="1004716"/>
      </dsp:txXfrm>
    </dsp:sp>
    <dsp:sp modelId="{5F2D892E-F3A9-4050-91A8-71B12A0376EE}">
      <dsp:nvSpPr>
        <dsp:cNvPr id="0" name=""/>
        <dsp:cNvSpPr/>
      </dsp:nvSpPr>
      <dsp:spPr>
        <a:xfrm>
          <a:off x="5959868" y="3362940"/>
          <a:ext cx="1095533" cy="109553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993EC-D4B2-418F-9912-2924C00A7F0C}">
      <dsp:nvSpPr>
        <dsp:cNvPr id="0" name=""/>
        <dsp:cNvSpPr/>
      </dsp:nvSpPr>
      <dsp:spPr>
        <a:xfrm>
          <a:off x="7326814" y="866799"/>
          <a:ext cx="3130095" cy="2336550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 val="7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MANUTENZIONE MACCHINARI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0.51 </a:t>
          </a: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b="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PERSONALE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1.23 €/m</a:t>
          </a:r>
          <a:r>
            <a:rPr lang="en-US" sz="1400" b="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b="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ASSICURAZIONE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0.05 €/m</a:t>
          </a:r>
          <a:r>
            <a:rPr lang="en-US" sz="1400" b="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b="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CONSUMI (ENERGIA – DIESEL – ACQUA)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0.42 €/m</a:t>
          </a:r>
          <a:r>
            <a:rPr lang="en-US" sz="1400" b="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b="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7381562" y="921547"/>
        <a:ext cx="3020599" cy="2281802"/>
      </dsp:txXfrm>
    </dsp:sp>
    <dsp:sp modelId="{69F5AA5D-AF1F-41BF-802E-5971A0260F4F}">
      <dsp:nvSpPr>
        <dsp:cNvPr id="0" name=""/>
        <dsp:cNvSpPr/>
      </dsp:nvSpPr>
      <dsp:spPr>
        <a:xfrm>
          <a:off x="7326814" y="3203349"/>
          <a:ext cx="3130095" cy="1004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OPERATIVI</a:t>
          </a:r>
        </a:p>
      </dsp:txBody>
      <dsp:txXfrm>
        <a:off x="7326814" y="3203349"/>
        <a:ext cx="2204292" cy="1004716"/>
      </dsp:txXfrm>
    </dsp:sp>
    <dsp:sp modelId="{FE667131-2A34-40F5-A9B4-94828952C0DB}">
      <dsp:nvSpPr>
        <dsp:cNvPr id="0" name=""/>
        <dsp:cNvSpPr/>
      </dsp:nvSpPr>
      <dsp:spPr>
        <a:xfrm>
          <a:off x="9619652" y="3362940"/>
          <a:ext cx="1095533" cy="109553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F6A2C-A464-4109-A440-A877D9DD58E1}">
      <dsp:nvSpPr>
        <dsp:cNvPr id="0" name=""/>
        <dsp:cNvSpPr/>
      </dsp:nvSpPr>
      <dsp:spPr>
        <a:xfrm>
          <a:off x="6620" y="1529367"/>
          <a:ext cx="2347527" cy="1752379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 val="7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INERTI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0.19 €/m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NO-INERTI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0.38 €/m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47680" y="1570427"/>
        <a:ext cx="2265407" cy="1711319"/>
      </dsp:txXfrm>
    </dsp:sp>
    <dsp:sp modelId="{5C76BB4E-341F-4DE1-AEF5-8DC216B6D140}">
      <dsp:nvSpPr>
        <dsp:cNvPr id="0" name=""/>
        <dsp:cNvSpPr/>
      </dsp:nvSpPr>
      <dsp:spPr>
        <a:xfrm>
          <a:off x="6620" y="3281747"/>
          <a:ext cx="2347527" cy="753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DISCARICA</a:t>
          </a:r>
        </a:p>
      </dsp:txBody>
      <dsp:txXfrm>
        <a:off x="6620" y="3281747"/>
        <a:ext cx="1653188" cy="753523"/>
      </dsp:txXfrm>
    </dsp:sp>
    <dsp:sp modelId="{810DEC8E-7083-4D96-828C-D5C859FE76E6}">
      <dsp:nvSpPr>
        <dsp:cNvPr id="0" name=""/>
        <dsp:cNvSpPr/>
      </dsp:nvSpPr>
      <dsp:spPr>
        <a:xfrm>
          <a:off x="1726216" y="3401437"/>
          <a:ext cx="821634" cy="8216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5F35F-C97D-4B8E-BFDA-E5EBDE15A7AE}">
      <dsp:nvSpPr>
        <dsp:cNvPr id="0" name=""/>
        <dsp:cNvSpPr/>
      </dsp:nvSpPr>
      <dsp:spPr>
        <a:xfrm>
          <a:off x="2751405" y="1529367"/>
          <a:ext cx="2347527" cy="1752379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 val="7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INERTI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0.50 €/m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2792465" y="1570427"/>
        <a:ext cx="2265407" cy="1711319"/>
      </dsp:txXfrm>
    </dsp:sp>
    <dsp:sp modelId="{4D43B5E0-D3AD-4CD6-B2A3-B7FFDCAEDF73}">
      <dsp:nvSpPr>
        <dsp:cNvPr id="0" name=""/>
        <dsp:cNvSpPr/>
      </dsp:nvSpPr>
      <dsp:spPr>
        <a:xfrm>
          <a:off x="2751405" y="3281747"/>
          <a:ext cx="2347527" cy="753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RIUSO IN SITU</a:t>
          </a:r>
        </a:p>
      </dsp:txBody>
      <dsp:txXfrm>
        <a:off x="2751405" y="3281747"/>
        <a:ext cx="1653188" cy="753523"/>
      </dsp:txXfrm>
    </dsp:sp>
    <dsp:sp modelId="{E864ED1B-CA3E-4BC6-A18E-4F746F82A6F5}">
      <dsp:nvSpPr>
        <dsp:cNvPr id="0" name=""/>
        <dsp:cNvSpPr/>
      </dsp:nvSpPr>
      <dsp:spPr>
        <a:xfrm>
          <a:off x="4471001" y="3401437"/>
          <a:ext cx="821634" cy="8216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9428B-ADF3-4E90-A166-5729457C7EA2}">
      <dsp:nvSpPr>
        <dsp:cNvPr id="0" name=""/>
        <dsp:cNvSpPr/>
      </dsp:nvSpPr>
      <dsp:spPr>
        <a:xfrm>
          <a:off x="5496191" y="1529367"/>
          <a:ext cx="2347527" cy="1752379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 val="7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INERTI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0.60 €/m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NO-INERTI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0.09 €/m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5537251" y="1570427"/>
        <a:ext cx="2265407" cy="1711319"/>
      </dsp:txXfrm>
    </dsp:sp>
    <dsp:sp modelId="{2D8A0560-9DFE-40A4-8DEB-C92AFB43FD78}">
      <dsp:nvSpPr>
        <dsp:cNvPr id="0" name=""/>
        <dsp:cNvSpPr/>
      </dsp:nvSpPr>
      <dsp:spPr>
        <a:xfrm>
          <a:off x="5496191" y="3281747"/>
          <a:ext cx="2347527" cy="753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RICICLO</a:t>
          </a:r>
        </a:p>
      </dsp:txBody>
      <dsp:txXfrm>
        <a:off x="5496191" y="3281747"/>
        <a:ext cx="1653188" cy="753523"/>
      </dsp:txXfrm>
    </dsp:sp>
    <dsp:sp modelId="{F95DF545-D191-408A-86D7-90FAA575B577}">
      <dsp:nvSpPr>
        <dsp:cNvPr id="0" name=""/>
        <dsp:cNvSpPr/>
      </dsp:nvSpPr>
      <dsp:spPr>
        <a:xfrm>
          <a:off x="7215787" y="3401437"/>
          <a:ext cx="821634" cy="8216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01C7F-CA23-4A79-BF38-486AF7E8E169}">
      <dsp:nvSpPr>
        <dsp:cNvPr id="0" name=""/>
        <dsp:cNvSpPr/>
      </dsp:nvSpPr>
      <dsp:spPr>
        <a:xfrm>
          <a:off x="8240977" y="1529367"/>
          <a:ext cx="2347527" cy="1752379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 val="7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VENDITA METALLI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1.63 €/m</a:t>
          </a:r>
          <a:r>
            <a:rPr lang="en-US" sz="1400" kern="1200" baseline="300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3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8282037" y="1570427"/>
        <a:ext cx="2265407" cy="1711319"/>
      </dsp:txXfrm>
    </dsp:sp>
    <dsp:sp modelId="{6AD3E7C7-AE0A-46C5-8469-CDA9746136C4}">
      <dsp:nvSpPr>
        <dsp:cNvPr id="0" name=""/>
        <dsp:cNvSpPr/>
      </dsp:nvSpPr>
      <dsp:spPr>
        <a:xfrm>
          <a:off x="8240977" y="3281747"/>
          <a:ext cx="2347527" cy="753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RICAVI</a:t>
          </a:r>
        </a:p>
      </dsp:txBody>
      <dsp:txXfrm>
        <a:off x="8240977" y="3281747"/>
        <a:ext cx="1653188" cy="753523"/>
      </dsp:txXfrm>
    </dsp:sp>
    <dsp:sp modelId="{E6FAEDE0-66BC-4724-A779-09A24A746A57}">
      <dsp:nvSpPr>
        <dsp:cNvPr id="0" name=""/>
        <dsp:cNvSpPr/>
      </dsp:nvSpPr>
      <dsp:spPr>
        <a:xfrm>
          <a:off x="9960573" y="3401437"/>
          <a:ext cx="821634" cy="82163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E2D3E-722D-4ADE-A62D-20923E4A9CA3}">
      <dsp:nvSpPr>
        <dsp:cNvPr id="0" name=""/>
        <dsp:cNvSpPr/>
      </dsp:nvSpPr>
      <dsp:spPr>
        <a:xfrm>
          <a:off x="7264" y="707509"/>
          <a:ext cx="3137566" cy="2823129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ACQUISTO SITO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0.51 €/t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ASSICURAZIONE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0.00 €/t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FINE VITA MACCHINARI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0.26 €/t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73413" y="773658"/>
        <a:ext cx="3005268" cy="2756980"/>
      </dsp:txXfrm>
    </dsp:sp>
    <dsp:sp modelId="{EF105BD2-D258-4ABB-ADE2-EAC1D29E2BEA}">
      <dsp:nvSpPr>
        <dsp:cNvPr id="0" name=""/>
        <dsp:cNvSpPr/>
      </dsp:nvSpPr>
      <dsp:spPr>
        <a:xfrm>
          <a:off x="7264" y="3290137"/>
          <a:ext cx="3137566" cy="1007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PRELIMINARI</a:t>
          </a:r>
        </a:p>
      </dsp:txBody>
      <dsp:txXfrm>
        <a:off x="7264" y="3290137"/>
        <a:ext cx="2209553" cy="1007114"/>
      </dsp:txXfrm>
    </dsp:sp>
    <dsp:sp modelId="{269F3206-474C-4C0A-8A6D-9EC2BE2ADE33}">
      <dsp:nvSpPr>
        <dsp:cNvPr id="0" name=""/>
        <dsp:cNvSpPr/>
      </dsp:nvSpPr>
      <dsp:spPr>
        <a:xfrm>
          <a:off x="2305574" y="3439011"/>
          <a:ext cx="1098148" cy="11203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BF29F-967C-49C9-A5E2-262EA29D54EF}">
      <dsp:nvSpPr>
        <dsp:cNvPr id="0" name=""/>
        <dsp:cNvSpPr/>
      </dsp:nvSpPr>
      <dsp:spPr>
        <a:xfrm>
          <a:off x="3675782" y="682715"/>
          <a:ext cx="3137566" cy="2944498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ACQUISTO MACCHINARI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0.83 €/t</a:t>
          </a:r>
          <a:endParaRPr lang="en-US" sz="1800" b="1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3744775" y="751708"/>
        <a:ext cx="2999580" cy="2875505"/>
      </dsp:txXfrm>
    </dsp:sp>
    <dsp:sp modelId="{D98A73EE-EA3C-4B8F-B284-5916B8AA8D15}">
      <dsp:nvSpPr>
        <dsp:cNvPr id="0" name=""/>
        <dsp:cNvSpPr/>
      </dsp:nvSpPr>
      <dsp:spPr>
        <a:xfrm>
          <a:off x="3675782" y="3326028"/>
          <a:ext cx="3137566" cy="1007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DI ACQUISIZIONE</a:t>
          </a:r>
        </a:p>
      </dsp:txBody>
      <dsp:txXfrm>
        <a:off x="3675782" y="3326028"/>
        <a:ext cx="2209553" cy="1007114"/>
      </dsp:txXfrm>
    </dsp:sp>
    <dsp:sp modelId="{5F2D892E-F3A9-4050-91A8-71B12A0376EE}">
      <dsp:nvSpPr>
        <dsp:cNvPr id="0" name=""/>
        <dsp:cNvSpPr/>
      </dsp:nvSpPr>
      <dsp:spPr>
        <a:xfrm>
          <a:off x="5974093" y="3485999"/>
          <a:ext cx="1098148" cy="109814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993EC-D4B2-418F-9912-2924C00A7F0C}">
      <dsp:nvSpPr>
        <dsp:cNvPr id="0" name=""/>
        <dsp:cNvSpPr/>
      </dsp:nvSpPr>
      <dsp:spPr>
        <a:xfrm>
          <a:off x="7344300" y="710967"/>
          <a:ext cx="3137566" cy="2831491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MANUTENZIONE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0.73 </a:t>
          </a: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€/t</a:t>
          </a:r>
          <a:endParaRPr lang="en-US" sz="1400" b="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PERSONALE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0" kern="120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2.53 €/t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ONERI DELLA SICUREZZA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0.01 €/t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CONSUMI (ENERGIA – DIESEL – ACQUIA)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0" kern="120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1.06 €/t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CERTIFICAZIONE 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0" kern="120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0.15 €/t</a:t>
          </a:r>
        </a:p>
      </dsp:txBody>
      <dsp:txXfrm>
        <a:off x="7410645" y="777312"/>
        <a:ext cx="3004876" cy="2765146"/>
      </dsp:txXfrm>
    </dsp:sp>
    <dsp:sp modelId="{69F5AA5D-AF1F-41BF-802E-5971A0260F4F}">
      <dsp:nvSpPr>
        <dsp:cNvPr id="0" name=""/>
        <dsp:cNvSpPr/>
      </dsp:nvSpPr>
      <dsp:spPr>
        <a:xfrm>
          <a:off x="7344300" y="3297776"/>
          <a:ext cx="3137566" cy="1007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OPERATIVI</a:t>
          </a:r>
        </a:p>
      </dsp:txBody>
      <dsp:txXfrm>
        <a:off x="7344300" y="3297776"/>
        <a:ext cx="2209553" cy="1007114"/>
      </dsp:txXfrm>
    </dsp:sp>
    <dsp:sp modelId="{FE667131-2A34-40F5-A9B4-94828952C0DB}">
      <dsp:nvSpPr>
        <dsp:cNvPr id="0" name=""/>
        <dsp:cNvSpPr/>
      </dsp:nvSpPr>
      <dsp:spPr>
        <a:xfrm>
          <a:off x="9642611" y="3457747"/>
          <a:ext cx="1098148" cy="109814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F6A2C-A464-4109-A440-A877D9DD58E1}">
      <dsp:nvSpPr>
        <dsp:cNvPr id="0" name=""/>
        <dsp:cNvSpPr/>
      </dsp:nvSpPr>
      <dsp:spPr>
        <a:xfrm>
          <a:off x="2653" y="466119"/>
          <a:ext cx="2868238" cy="2141079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RIFIUTI NO-INERTI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0.01 €/t</a:t>
          </a:r>
        </a:p>
      </dsp:txBody>
      <dsp:txXfrm>
        <a:off x="52821" y="516287"/>
        <a:ext cx="2767902" cy="2090911"/>
      </dsp:txXfrm>
    </dsp:sp>
    <dsp:sp modelId="{5C76BB4E-341F-4DE1-AEF5-8DC216B6D140}">
      <dsp:nvSpPr>
        <dsp:cNvPr id="0" name=""/>
        <dsp:cNvSpPr/>
      </dsp:nvSpPr>
      <dsp:spPr>
        <a:xfrm>
          <a:off x="2653" y="2607198"/>
          <a:ext cx="2868238" cy="920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COSTI DI CONFERIMENTO</a:t>
          </a:r>
        </a:p>
      </dsp:txBody>
      <dsp:txXfrm>
        <a:off x="2653" y="2607198"/>
        <a:ext cx="2019885" cy="920664"/>
      </dsp:txXfrm>
    </dsp:sp>
    <dsp:sp modelId="{810DEC8E-7083-4D96-828C-D5C859FE76E6}">
      <dsp:nvSpPr>
        <dsp:cNvPr id="0" name=""/>
        <dsp:cNvSpPr/>
      </dsp:nvSpPr>
      <dsp:spPr>
        <a:xfrm>
          <a:off x="2103676" y="2753437"/>
          <a:ext cx="1003883" cy="1003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01C7F-CA23-4A79-BF38-486AF7E8E169}">
      <dsp:nvSpPr>
        <dsp:cNvPr id="0" name=""/>
        <dsp:cNvSpPr/>
      </dsp:nvSpPr>
      <dsp:spPr>
        <a:xfrm>
          <a:off x="3356265" y="466119"/>
          <a:ext cx="2868238" cy="2141079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FLUSSI IN INGRESSO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12.28 €/t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VENDITA METALLI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0.83 €/t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VENDITA AGGREGATI RICICLATI</a:t>
          </a:r>
          <a:endParaRPr lang="en-US" sz="1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2.06 €/t</a:t>
          </a:r>
        </a:p>
      </dsp:txBody>
      <dsp:txXfrm>
        <a:off x="3406433" y="516287"/>
        <a:ext cx="2767902" cy="2090911"/>
      </dsp:txXfrm>
    </dsp:sp>
    <dsp:sp modelId="{6AD3E7C7-AE0A-46C5-8469-CDA9746136C4}">
      <dsp:nvSpPr>
        <dsp:cNvPr id="0" name=""/>
        <dsp:cNvSpPr/>
      </dsp:nvSpPr>
      <dsp:spPr>
        <a:xfrm>
          <a:off x="3356265" y="2607198"/>
          <a:ext cx="2868238" cy="920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RICAVI</a:t>
          </a:r>
        </a:p>
      </dsp:txBody>
      <dsp:txXfrm>
        <a:off x="3356265" y="2607198"/>
        <a:ext cx="2019885" cy="920664"/>
      </dsp:txXfrm>
    </dsp:sp>
    <dsp:sp modelId="{E6FAEDE0-66BC-4724-A779-09A24A746A57}">
      <dsp:nvSpPr>
        <dsp:cNvPr id="0" name=""/>
        <dsp:cNvSpPr/>
      </dsp:nvSpPr>
      <dsp:spPr>
        <a:xfrm>
          <a:off x="5457289" y="2753437"/>
          <a:ext cx="1003883" cy="10038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43F0A-85D4-44D6-9454-A35EF759F6F7}">
      <dsp:nvSpPr>
        <dsp:cNvPr id="0" name=""/>
        <dsp:cNvSpPr/>
      </dsp:nvSpPr>
      <dsp:spPr>
        <a:xfrm>
          <a:off x="1904165" y="356380"/>
          <a:ext cx="4605526" cy="4605526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ea typeface="Verdana" panose="020B0604030504040204" pitchFamily="34" charset="0"/>
            </a:rPr>
            <a:t>RICICLO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ea typeface="Verdana" panose="020B0604030504040204" pitchFamily="34" charset="0"/>
            </a:rPr>
            <a:t>+0.31 €/m</a:t>
          </a:r>
          <a:r>
            <a:rPr lang="en-US" sz="2000" b="1" kern="1200" baseline="30000" dirty="0">
              <a:latin typeface="+mn-lt"/>
              <a:ea typeface="Verdana" panose="020B0604030504040204" pitchFamily="34" charset="0"/>
            </a:rPr>
            <a:t>3</a:t>
          </a:r>
          <a:endParaRPr lang="en-US" sz="2000" b="1" kern="1200" dirty="0">
            <a:latin typeface="+mn-lt"/>
            <a:ea typeface="Verdana" panose="020B0604030504040204" pitchFamily="34" charset="0"/>
          </a:endParaRPr>
        </a:p>
      </dsp:txBody>
      <dsp:txXfrm>
        <a:off x="4331387" y="1332313"/>
        <a:ext cx="1644831" cy="1370692"/>
      </dsp:txXfrm>
    </dsp:sp>
    <dsp:sp modelId="{14756A80-9AA8-421A-89F1-2BF35C7D9FA6}">
      <dsp:nvSpPr>
        <dsp:cNvPr id="0" name=""/>
        <dsp:cNvSpPr/>
      </dsp:nvSpPr>
      <dsp:spPr>
        <a:xfrm>
          <a:off x="1809313" y="520863"/>
          <a:ext cx="4605526" cy="4605526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ea typeface="Verdana" panose="020B0604030504040204" pitchFamily="34" charset="0"/>
            </a:rPr>
            <a:t>VENDITA AGGREGATI RICICLATI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ea typeface="Verdana" panose="020B0604030504040204" pitchFamily="34" charset="0"/>
            </a:rPr>
            <a:t>-0.10 €/m</a:t>
          </a:r>
          <a:r>
            <a:rPr lang="en-US" sz="2000" b="1" kern="1200" baseline="30000" dirty="0">
              <a:latin typeface="+mn-lt"/>
              <a:ea typeface="Verdana" panose="020B0604030504040204" pitchFamily="34" charset="0"/>
            </a:rPr>
            <a:t>3</a:t>
          </a:r>
          <a:endParaRPr lang="en-US" sz="2000" b="1" kern="1200" dirty="0">
            <a:latin typeface="+mn-lt"/>
            <a:ea typeface="Verdana" panose="020B0604030504040204" pitchFamily="34" charset="0"/>
          </a:endParaRPr>
        </a:p>
      </dsp:txBody>
      <dsp:txXfrm>
        <a:off x="2905867" y="3508972"/>
        <a:ext cx="2467246" cy="1206209"/>
      </dsp:txXfrm>
    </dsp:sp>
    <dsp:sp modelId="{65F00CCF-35C7-4150-8BC2-78905A7B18DC}">
      <dsp:nvSpPr>
        <dsp:cNvPr id="0" name=""/>
        <dsp:cNvSpPr/>
      </dsp:nvSpPr>
      <dsp:spPr>
        <a:xfrm>
          <a:off x="1714461" y="356380"/>
          <a:ext cx="4605526" cy="4605526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ea typeface="Verdana" panose="020B0604030504040204" pitchFamily="34" charset="0"/>
            </a:rPr>
            <a:t>DEMOLIZIONE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ea typeface="Verdana" panose="020B0604030504040204" pitchFamily="34" charset="0"/>
            </a:rPr>
            <a:t>+5.16 €/m</a:t>
          </a:r>
          <a:r>
            <a:rPr lang="en-US" sz="2000" b="1" kern="1200" baseline="30000" dirty="0">
              <a:latin typeface="+mn-lt"/>
              <a:ea typeface="Verdana" panose="020B0604030504040204" pitchFamily="34" charset="0"/>
            </a:rPr>
            <a:t>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+mn-lt"/>
            <a:ea typeface="Verdana" panose="020B0604030504040204" pitchFamily="34" charset="0"/>
          </a:endParaRPr>
        </a:p>
      </dsp:txBody>
      <dsp:txXfrm>
        <a:off x="2247935" y="1332313"/>
        <a:ext cx="1644831" cy="1370692"/>
      </dsp:txXfrm>
    </dsp:sp>
    <dsp:sp modelId="{62D31292-84E7-4377-B3EB-081730ACBA65}">
      <dsp:nvSpPr>
        <dsp:cNvPr id="0" name=""/>
        <dsp:cNvSpPr/>
      </dsp:nvSpPr>
      <dsp:spPr>
        <a:xfrm>
          <a:off x="1619441" y="71275"/>
          <a:ext cx="5175734" cy="517573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E223B-A6BE-4259-BF19-4C0AAC6E51C4}">
      <dsp:nvSpPr>
        <dsp:cNvPr id="0" name=""/>
        <dsp:cNvSpPr/>
      </dsp:nvSpPr>
      <dsp:spPr>
        <a:xfrm>
          <a:off x="1524209" y="235467"/>
          <a:ext cx="5175734" cy="517573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88E98-CF99-4AA6-9613-2590759D6EA6}">
      <dsp:nvSpPr>
        <dsp:cNvPr id="0" name=""/>
        <dsp:cNvSpPr/>
      </dsp:nvSpPr>
      <dsp:spPr>
        <a:xfrm>
          <a:off x="1428977" y="71275"/>
          <a:ext cx="5175734" cy="517573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E356E-F426-49C0-B3F8-933850113A73}">
      <dsp:nvSpPr>
        <dsp:cNvPr id="0" name=""/>
        <dsp:cNvSpPr/>
      </dsp:nvSpPr>
      <dsp:spPr>
        <a:xfrm>
          <a:off x="1808253" y="918"/>
          <a:ext cx="2712380" cy="541848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5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+mn-lt"/>
              <a:ea typeface="Verdana" panose="020B0604030504040204" pitchFamily="34" charset="0"/>
            </a:rPr>
            <a:t>STIMA DEI FLUSSI E DEI QUANTITATIVI IN USCITA</a:t>
          </a:r>
        </a:p>
      </dsp:txBody>
      <dsp:txXfrm>
        <a:off x="1808253" y="68649"/>
        <a:ext cx="2509187" cy="406386"/>
      </dsp:txXfrm>
    </dsp:sp>
    <dsp:sp modelId="{4BD2F0DE-A7BE-4AA3-85D3-CC7AF08B16D9}">
      <dsp:nvSpPr>
        <dsp:cNvPr id="0" name=""/>
        <dsp:cNvSpPr/>
      </dsp:nvSpPr>
      <dsp:spPr>
        <a:xfrm>
          <a:off x="0" y="918"/>
          <a:ext cx="1808253" cy="541848"/>
        </a:xfrm>
        <a:prstGeom prst="roundRect">
          <a:avLst/>
        </a:prstGeom>
        <a:solidFill>
          <a:srgbClr val="92D050">
            <a:alpha val="50000"/>
          </a:srgb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n-lt"/>
              <a:ea typeface="Verdana" panose="020B0604030504040204" pitchFamily="34" charset="0"/>
            </a:rPr>
            <a:t>PROGETTO DI DEMOLIZIONE</a:t>
          </a:r>
        </a:p>
      </dsp:txBody>
      <dsp:txXfrm>
        <a:off x="26451" y="27369"/>
        <a:ext cx="1755351" cy="488946"/>
      </dsp:txXfrm>
    </dsp:sp>
    <dsp:sp modelId="{5D68B350-31BB-4063-8810-1DE4FB8BC209}">
      <dsp:nvSpPr>
        <dsp:cNvPr id="0" name=""/>
        <dsp:cNvSpPr/>
      </dsp:nvSpPr>
      <dsp:spPr>
        <a:xfrm>
          <a:off x="1808253" y="596951"/>
          <a:ext cx="2712380" cy="541848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5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+mn-lt"/>
              <a:ea typeface="Verdana" panose="020B0604030504040204" pitchFamily="34" charset="0"/>
            </a:rPr>
            <a:t>RIFIUTI RIUTILIZZATI IN SITU</a:t>
          </a:r>
        </a:p>
      </dsp:txBody>
      <dsp:txXfrm>
        <a:off x="1808253" y="664682"/>
        <a:ext cx="2509187" cy="406386"/>
      </dsp:txXfrm>
    </dsp:sp>
    <dsp:sp modelId="{890D007D-F0AF-4F65-A0E1-2C3BBC1F61DC}">
      <dsp:nvSpPr>
        <dsp:cNvPr id="0" name=""/>
        <dsp:cNvSpPr/>
      </dsp:nvSpPr>
      <dsp:spPr>
        <a:xfrm>
          <a:off x="0" y="596951"/>
          <a:ext cx="1808253" cy="541848"/>
        </a:xfrm>
        <a:prstGeom prst="roundRect">
          <a:avLst/>
        </a:prstGeom>
        <a:solidFill>
          <a:srgbClr val="92D050">
            <a:alpha val="50000"/>
          </a:srgb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n-lt"/>
              <a:ea typeface="Verdana" panose="020B0604030504040204" pitchFamily="34" charset="0"/>
            </a:rPr>
            <a:t>RIUSO IN SITU</a:t>
          </a:r>
        </a:p>
      </dsp:txBody>
      <dsp:txXfrm>
        <a:off x="26451" y="623402"/>
        <a:ext cx="1755351" cy="488946"/>
      </dsp:txXfrm>
    </dsp:sp>
    <dsp:sp modelId="{BFB216B4-2C48-40A0-A4BB-24CCF7C46707}">
      <dsp:nvSpPr>
        <dsp:cNvPr id="0" name=""/>
        <dsp:cNvSpPr/>
      </dsp:nvSpPr>
      <dsp:spPr>
        <a:xfrm>
          <a:off x="1808695" y="1192984"/>
          <a:ext cx="2709731" cy="1284039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5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+mn-lt"/>
              <a:ea typeface="Verdana" panose="020B0604030504040204" pitchFamily="34" charset="0"/>
            </a:rPr>
            <a:t>CORRETTA DIVISIONE DEI FLUSSI (</a:t>
          </a:r>
          <a:r>
            <a:rPr lang="en-US" sz="1000" b="0" kern="1200" dirty="0">
              <a:solidFill>
                <a:srgbClr val="3A4A6A"/>
              </a:solidFill>
              <a:latin typeface="+mn-lt"/>
              <a:ea typeface="Verdana" panose="020B0604030504040204" pitchFamily="34" charset="0"/>
            </a:rPr>
            <a:t>NON DEVE ESSERE PRESENTE IL FLUSSO </a:t>
          </a:r>
          <a:r>
            <a:rPr lang="en-US" sz="1000" b="0" kern="1200" dirty="0">
              <a:latin typeface="+mn-lt"/>
              <a:ea typeface="Verdana" panose="020B0604030504040204" pitchFamily="34" charset="0"/>
            </a:rPr>
            <a:t>17 09 04)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+mn-lt"/>
              <a:ea typeface="Verdana" panose="020B0604030504040204" pitchFamily="34" charset="0"/>
            </a:rPr>
            <a:t>70% DEI FLUSSI INVIATI A RICICLO</a:t>
          </a:r>
        </a:p>
      </dsp:txBody>
      <dsp:txXfrm>
        <a:off x="1808695" y="1353489"/>
        <a:ext cx="2228216" cy="963029"/>
      </dsp:txXfrm>
    </dsp:sp>
    <dsp:sp modelId="{67A3AB5D-7E0E-49D7-BEBD-F7E10AE5C691}">
      <dsp:nvSpPr>
        <dsp:cNvPr id="0" name=""/>
        <dsp:cNvSpPr/>
      </dsp:nvSpPr>
      <dsp:spPr>
        <a:xfrm>
          <a:off x="2207" y="1256415"/>
          <a:ext cx="1806487" cy="1157176"/>
        </a:xfrm>
        <a:prstGeom prst="roundRect">
          <a:avLst/>
        </a:prstGeom>
        <a:solidFill>
          <a:srgbClr val="FF0000">
            <a:alpha val="50000"/>
          </a:srgb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n-lt"/>
              <a:ea typeface="Verdana" panose="020B0604030504040204" pitchFamily="34" charset="0"/>
            </a:rPr>
            <a:t>TARIFFA DI INVIO A RICICLO</a:t>
          </a:r>
        </a:p>
      </dsp:txBody>
      <dsp:txXfrm>
        <a:off x="58696" y="1312904"/>
        <a:ext cx="1693509" cy="1044198"/>
      </dsp:txXfrm>
    </dsp:sp>
    <dsp:sp modelId="{307B79EF-7E2D-42D1-9A85-AE7B0FB990E3}">
      <dsp:nvSpPr>
        <dsp:cNvPr id="0" name=""/>
        <dsp:cNvSpPr/>
      </dsp:nvSpPr>
      <dsp:spPr>
        <a:xfrm>
          <a:off x="1808253" y="2531208"/>
          <a:ext cx="2712380" cy="5418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5000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latin typeface="+mn-lt"/>
              <a:ea typeface="Verdana" panose="020B0604030504040204" pitchFamily="34" charset="0"/>
            </a:rPr>
            <a:t>SOTTOFONDI STRADALI ECC.</a:t>
          </a:r>
        </a:p>
      </dsp:txBody>
      <dsp:txXfrm>
        <a:off x="1808253" y="2598939"/>
        <a:ext cx="2509187" cy="406386"/>
      </dsp:txXfrm>
    </dsp:sp>
    <dsp:sp modelId="{7CF928DE-D8D3-4915-BF2B-0ACB3E08419B}">
      <dsp:nvSpPr>
        <dsp:cNvPr id="0" name=""/>
        <dsp:cNvSpPr/>
      </dsp:nvSpPr>
      <dsp:spPr>
        <a:xfrm>
          <a:off x="0" y="2531208"/>
          <a:ext cx="1808253" cy="541848"/>
        </a:xfrm>
        <a:prstGeom prst="roundRect">
          <a:avLst/>
        </a:prstGeom>
        <a:solidFill>
          <a:srgbClr val="ED7D31">
            <a:alpha val="50000"/>
          </a:srgb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n-lt"/>
              <a:ea typeface="Verdana" panose="020B0604030504040204" pitchFamily="34" charset="0"/>
            </a:rPr>
            <a:t>VENDITA AGGREGATO RICICLATO</a:t>
          </a:r>
          <a:endParaRPr lang="en-US" sz="1050" b="0" kern="1200" dirty="0">
            <a:latin typeface="+mn-lt"/>
            <a:ea typeface="Verdana" panose="020B0604030504040204" pitchFamily="34" charset="0"/>
          </a:endParaRPr>
        </a:p>
      </dsp:txBody>
      <dsp:txXfrm>
        <a:off x="26451" y="2557659"/>
        <a:ext cx="1755351" cy="4889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E356E-F426-49C0-B3F8-933850113A73}">
      <dsp:nvSpPr>
        <dsp:cNvPr id="0" name=""/>
        <dsp:cNvSpPr/>
      </dsp:nvSpPr>
      <dsp:spPr>
        <a:xfrm>
          <a:off x="1808253" y="918"/>
          <a:ext cx="2712380" cy="541848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5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>
              <a:latin typeface="+mn-lt"/>
              <a:ea typeface="Verdana" panose="020B0604030504040204" pitchFamily="34" charset="0"/>
            </a:rPr>
            <a:t>STIMA DEI FLUSSI E DEI QUANTITATIVI IN USCITA</a:t>
          </a:r>
        </a:p>
      </dsp:txBody>
      <dsp:txXfrm>
        <a:off x="1808253" y="68649"/>
        <a:ext cx="2509187" cy="406386"/>
      </dsp:txXfrm>
    </dsp:sp>
    <dsp:sp modelId="{4BD2F0DE-A7BE-4AA3-85D3-CC7AF08B16D9}">
      <dsp:nvSpPr>
        <dsp:cNvPr id="0" name=""/>
        <dsp:cNvSpPr/>
      </dsp:nvSpPr>
      <dsp:spPr>
        <a:xfrm>
          <a:off x="0" y="918"/>
          <a:ext cx="1808253" cy="541848"/>
        </a:xfrm>
        <a:prstGeom prst="roundRect">
          <a:avLst/>
        </a:prstGeom>
        <a:solidFill>
          <a:srgbClr val="92D050">
            <a:alpha val="50000"/>
          </a:srgb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n-lt"/>
              <a:ea typeface="Verdana" panose="020B0604030504040204" pitchFamily="34" charset="0"/>
            </a:rPr>
            <a:t>PROGETTO DI DEMOLIZIONE</a:t>
          </a:r>
        </a:p>
      </dsp:txBody>
      <dsp:txXfrm>
        <a:off x="26451" y="27369"/>
        <a:ext cx="1755351" cy="488946"/>
      </dsp:txXfrm>
    </dsp:sp>
    <dsp:sp modelId="{5D68B350-31BB-4063-8810-1DE4FB8BC209}">
      <dsp:nvSpPr>
        <dsp:cNvPr id="0" name=""/>
        <dsp:cNvSpPr/>
      </dsp:nvSpPr>
      <dsp:spPr>
        <a:xfrm>
          <a:off x="1808253" y="596951"/>
          <a:ext cx="2712380" cy="541848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5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>
              <a:latin typeface="+mn-lt"/>
              <a:ea typeface="Verdana" panose="020B0604030504040204" pitchFamily="34" charset="0"/>
            </a:rPr>
            <a:t>RIFIUTI RIUTILIZZATI IN SITU</a:t>
          </a:r>
        </a:p>
      </dsp:txBody>
      <dsp:txXfrm>
        <a:off x="1808253" y="664682"/>
        <a:ext cx="2509187" cy="406386"/>
      </dsp:txXfrm>
    </dsp:sp>
    <dsp:sp modelId="{890D007D-F0AF-4F65-A0E1-2C3BBC1F61DC}">
      <dsp:nvSpPr>
        <dsp:cNvPr id="0" name=""/>
        <dsp:cNvSpPr/>
      </dsp:nvSpPr>
      <dsp:spPr>
        <a:xfrm>
          <a:off x="0" y="596951"/>
          <a:ext cx="1808253" cy="541848"/>
        </a:xfrm>
        <a:prstGeom prst="roundRect">
          <a:avLst/>
        </a:prstGeom>
        <a:solidFill>
          <a:srgbClr val="92D050">
            <a:alpha val="50000"/>
          </a:srgb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>
              <a:latin typeface="+mn-lt"/>
              <a:ea typeface="Verdana" panose="020B0604030504040204" pitchFamily="34" charset="0"/>
            </a:rPr>
            <a:t>RIUSO IN SITU</a:t>
          </a:r>
        </a:p>
      </dsp:txBody>
      <dsp:txXfrm>
        <a:off x="26451" y="623402"/>
        <a:ext cx="1755351" cy="488946"/>
      </dsp:txXfrm>
    </dsp:sp>
    <dsp:sp modelId="{BFB216B4-2C48-40A0-A4BB-24CCF7C46707}">
      <dsp:nvSpPr>
        <dsp:cNvPr id="0" name=""/>
        <dsp:cNvSpPr/>
      </dsp:nvSpPr>
      <dsp:spPr>
        <a:xfrm>
          <a:off x="1808695" y="1192984"/>
          <a:ext cx="2709731" cy="1284039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5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>
              <a:solidFill>
                <a:srgbClr val="FF0000"/>
              </a:solidFill>
              <a:latin typeface="+mn-lt"/>
              <a:ea typeface="Verdana" panose="020B0604030504040204" pitchFamily="34" charset="0"/>
            </a:rPr>
            <a:t>CORRETTA DIVISIONE DEI FLUSSI (NON DEVE ESSERE PRESENTE IL FLUSSO 17 09 04)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>
              <a:solidFill>
                <a:srgbClr val="FF0000"/>
              </a:solidFill>
              <a:latin typeface="+mn-lt"/>
              <a:ea typeface="Verdana" panose="020B0604030504040204" pitchFamily="34" charset="0"/>
            </a:rPr>
            <a:t>80% DEI FLUSSI INVIATI A RICICLO</a:t>
          </a:r>
        </a:p>
      </dsp:txBody>
      <dsp:txXfrm>
        <a:off x="1808695" y="1353489"/>
        <a:ext cx="2228216" cy="963029"/>
      </dsp:txXfrm>
    </dsp:sp>
    <dsp:sp modelId="{67A3AB5D-7E0E-49D7-BEBD-F7E10AE5C691}">
      <dsp:nvSpPr>
        <dsp:cNvPr id="0" name=""/>
        <dsp:cNvSpPr/>
      </dsp:nvSpPr>
      <dsp:spPr>
        <a:xfrm>
          <a:off x="2207" y="1256415"/>
          <a:ext cx="1806487" cy="1157176"/>
        </a:xfrm>
        <a:prstGeom prst="roundRect">
          <a:avLst/>
        </a:prstGeom>
        <a:solidFill>
          <a:srgbClr val="92D050">
            <a:alpha val="50000"/>
          </a:srgb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>
              <a:solidFill>
                <a:srgbClr val="FF0000"/>
              </a:solidFill>
              <a:latin typeface="+mn-lt"/>
              <a:ea typeface="Verdana" panose="020B0604030504040204" pitchFamily="34" charset="0"/>
            </a:rPr>
            <a:t>TARIFFA DI INVIO A RICICLO</a:t>
          </a:r>
        </a:p>
      </dsp:txBody>
      <dsp:txXfrm>
        <a:off x="58696" y="1312904"/>
        <a:ext cx="1693509" cy="1044198"/>
      </dsp:txXfrm>
    </dsp:sp>
    <dsp:sp modelId="{307B79EF-7E2D-42D1-9A85-AE7B0FB990E3}">
      <dsp:nvSpPr>
        <dsp:cNvPr id="0" name=""/>
        <dsp:cNvSpPr/>
      </dsp:nvSpPr>
      <dsp:spPr>
        <a:xfrm>
          <a:off x="1808253" y="2531208"/>
          <a:ext cx="2712380" cy="541848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5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kern="1200" dirty="0">
              <a:solidFill>
                <a:srgbClr val="3A4A6A"/>
              </a:solidFill>
              <a:latin typeface="+mn-lt"/>
              <a:ea typeface="Verdana" panose="020B0604030504040204" pitchFamily="34" charset="0"/>
            </a:rPr>
            <a:t>FONDAZIONI ECC.</a:t>
          </a:r>
          <a:endParaRPr lang="en-US" sz="1000" b="0" kern="1200" dirty="0">
            <a:latin typeface="+mn-lt"/>
            <a:ea typeface="Verdana" panose="020B0604030504040204" pitchFamily="34" charset="0"/>
          </a:endParaRPr>
        </a:p>
      </dsp:txBody>
      <dsp:txXfrm>
        <a:off x="1808253" y="2598939"/>
        <a:ext cx="2509187" cy="406386"/>
      </dsp:txXfrm>
    </dsp:sp>
    <dsp:sp modelId="{7CF928DE-D8D3-4915-BF2B-0ACB3E08419B}">
      <dsp:nvSpPr>
        <dsp:cNvPr id="0" name=""/>
        <dsp:cNvSpPr/>
      </dsp:nvSpPr>
      <dsp:spPr>
        <a:xfrm>
          <a:off x="0" y="2531208"/>
          <a:ext cx="1808253" cy="541848"/>
        </a:xfrm>
        <a:prstGeom prst="roundRect">
          <a:avLst/>
        </a:prstGeom>
        <a:solidFill>
          <a:srgbClr val="92D050">
            <a:alpha val="50000"/>
          </a:srgb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n-lt"/>
              <a:ea typeface="Verdana" panose="020B0604030504040204" pitchFamily="34" charset="0"/>
            </a:rPr>
            <a:t>VENDITA AGGREGATO RICICLATO</a:t>
          </a:r>
          <a:endParaRPr lang="en-US" sz="1050" b="0" kern="1200" dirty="0">
            <a:latin typeface="+mn-lt"/>
            <a:ea typeface="Verdana" panose="020B0604030504040204" pitchFamily="34" charset="0"/>
          </a:endParaRPr>
        </a:p>
      </dsp:txBody>
      <dsp:txXfrm>
        <a:off x="26451" y="2557659"/>
        <a:ext cx="1755351" cy="488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02C53-C742-4B34-873E-517682F12A7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CFC25-6385-4687-A2B3-C62B7B9FB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9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tif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3800" y="1524198"/>
            <a:ext cx="5585936" cy="2164722"/>
          </a:xfrm>
        </p:spPr>
        <p:txBody>
          <a:bodyPr anchor="ctr">
            <a:normAutofit/>
          </a:bodyPr>
          <a:lstStyle>
            <a:lvl1pPr algn="l">
              <a:defRPr sz="5000" spc="200" baseline="0"/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dell’articolo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3800" y="3766585"/>
            <a:ext cx="5598773" cy="611847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Nome autore1, Nome </a:t>
            </a:r>
            <a:r>
              <a:rPr lang="en-US" dirty="0" err="1"/>
              <a:t>Autore</a:t>
            </a:r>
            <a:r>
              <a:rPr lang="en-US" dirty="0"/>
              <a:t> 2, </a:t>
            </a:r>
            <a:r>
              <a:rPr lang="en-US" dirty="0" err="1"/>
              <a:t>ecc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1B60B9D-3E87-4A6A-8F44-40A766CF77D1}" type="datetime1">
              <a:rPr lang="en-US" smtClean="0"/>
              <a:t>9/16/21</a:t>
            </a:fld>
            <a:endParaRPr lang="en-US"/>
          </a:p>
        </p:txBody>
      </p:sp>
      <p:pic>
        <p:nvPicPr>
          <p:cNvPr id="12" name="Picture 11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D3EAF9D-0F13-4D06-902F-F2583B0949F2}"/>
              </a:ext>
            </a:extLst>
          </p:cNvPr>
          <p:cNvPicPr/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2"/>
          <a:stretch/>
        </p:blipFill>
        <p:spPr>
          <a:xfrm>
            <a:off x="8595840" y="-76245"/>
            <a:ext cx="3596160" cy="6934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2C1DA6-7F7B-4478-9BA5-EED0A45FC6F5}"/>
              </a:ext>
            </a:extLst>
          </p:cNvPr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" y="1276350"/>
            <a:ext cx="3521075" cy="4305300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058EA6-3664-40F2-9DCB-8C33CD6161DC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460" y="494661"/>
            <a:ext cx="2542540" cy="469265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7D653FA-BD7A-4697-A315-C4452538618E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94" y="6091315"/>
            <a:ext cx="876300" cy="57600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A01DDC96-F3B0-4E55-BD8C-FAD3CAB4650F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75" y="6081560"/>
            <a:ext cx="870585" cy="5760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C15A1B1-E40E-4A92-AEA3-BAFB256E9FFE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15" y="6091315"/>
            <a:ext cx="479425" cy="576000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A2B3EB-9FF2-4A25-80D3-11435D3E0F17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2" y="6068306"/>
            <a:ext cx="561975" cy="576000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64CD94-E2D4-4569-9B22-C1604E3789A9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71" y="6091315"/>
            <a:ext cx="2190750" cy="576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F2EA16-FF0E-4765-BAE5-ED1A0823B570}"/>
              </a:ext>
            </a:extLst>
          </p:cNvPr>
          <p:cNvSpPr txBox="1"/>
          <p:nvPr userDrawn="1"/>
        </p:nvSpPr>
        <p:spPr>
          <a:xfrm>
            <a:off x="496253" y="5777096"/>
            <a:ext cx="1389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 il patrocinio di </a:t>
            </a:r>
            <a:endParaRPr lang="en-US" sz="1200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89279AE5-B2C0-4766-A0F1-6049951AAE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30895" y="5829962"/>
            <a:ext cx="1116000" cy="864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it-IT" dirty="0"/>
              <a:t>logo</a:t>
            </a:r>
            <a:endParaRPr lang="en-US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E708373F-F635-4E6F-8016-A57951A232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0077" y="5854676"/>
            <a:ext cx="1116000" cy="864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it-IT" dirty="0"/>
              <a:t>logo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84F56C5-AD9E-4B2C-869D-CB9045C37E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6163" y="4456097"/>
            <a:ext cx="5598772" cy="12177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/>
            </a:lvl1pPr>
          </a:lstStyle>
          <a:p>
            <a:pPr lvl="0"/>
            <a:r>
              <a:rPr lang="it-IT" dirty="0"/>
              <a:t>1 Affiliazione</a:t>
            </a:r>
          </a:p>
          <a:p>
            <a:pPr lvl="0"/>
            <a:r>
              <a:rPr lang="it-IT" dirty="0"/>
              <a:t>2 Affiliazione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9DEE7D-13EA-49E0-8DAD-4CF46D3D0CA4}"/>
              </a:ext>
            </a:extLst>
          </p:cNvPr>
          <p:cNvSpPr txBox="1"/>
          <p:nvPr userDrawn="1"/>
        </p:nvSpPr>
        <p:spPr>
          <a:xfrm>
            <a:off x="3993565" y="190685"/>
            <a:ext cx="4204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X CONVEGNO </a:t>
            </a:r>
          </a:p>
          <a:p>
            <a:pPr algn="ctr"/>
            <a:r>
              <a:rPr lang="it-IT" b="1" dirty="0"/>
              <a:t>DELL’ASSOCIAZIONE RETE ITALIANA LCA</a:t>
            </a:r>
          </a:p>
          <a:p>
            <a:pPr algn="ctr"/>
            <a:r>
              <a:rPr lang="it-IT" sz="1400" dirty="0"/>
              <a:t>Reggio Calabria</a:t>
            </a:r>
          </a:p>
          <a:p>
            <a:pPr algn="ctr"/>
            <a:r>
              <a:rPr lang="it-IT" sz="1400" dirty="0"/>
              <a:t>22-24 settembre 2021</a:t>
            </a:r>
            <a:endParaRPr lang="en-US" sz="14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BECE16A-E043-40A9-A334-D04C0A29F6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87" y="6114323"/>
            <a:ext cx="728727" cy="5299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F1932E0-467D-4199-9003-7C3367D16F7D}"/>
              </a:ext>
            </a:extLst>
          </p:cNvPr>
          <p:cNvSpPr txBox="1"/>
          <p:nvPr userDrawn="1"/>
        </p:nvSpPr>
        <p:spPr>
          <a:xfrm>
            <a:off x="7913605" y="5773343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 lo sponsor di</a:t>
            </a:r>
            <a:endParaRPr lang="en-US" sz="1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431892-C829-45FD-9BD2-35B68865CB16}"/>
              </a:ext>
            </a:extLst>
          </p:cNvPr>
          <p:cNvCxnSpPr/>
          <p:nvPr userDrawn="1"/>
        </p:nvCxnSpPr>
        <p:spPr>
          <a:xfrm>
            <a:off x="7991130" y="6035589"/>
            <a:ext cx="0" cy="690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5C188C5-5E6C-499B-8A28-A37CDDD76E2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151438" y="6008259"/>
            <a:ext cx="1703769" cy="6590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8D3D103-4943-41D2-A3D8-3125AB064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958"/>
            <a:ext cx="3521075" cy="12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8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FDE40923-1DAE-4746-B101-BC1CF4D7E9EE}" type="datetime1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 presentatore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8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14FA17EC-80CE-4C32-B213-6F46DB542852}" type="datetime1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 presentatore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15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6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D84101F6-03CA-4DC3-835B-1BB9DB660009}" type="datetime1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 presentatore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1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3CED2F8F-8959-43F0-B034-CA51F2E82DF2}" type="datetime1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 presentatore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1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921BC2DF-5602-4CAF-9134-4C58D268F117}" type="datetime1">
              <a:rPr lang="en-US" smtClean="0"/>
              <a:t>9/16/21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 presentatore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7619AF2B-6A78-4857-9BF4-95AF77111F1F}"/>
              </a:ext>
            </a:extLst>
          </p:cNvPr>
          <p:cNvPicPr/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2"/>
          <a:stretch/>
        </p:blipFill>
        <p:spPr>
          <a:xfrm rot="10800000">
            <a:off x="-203201" y="0"/>
            <a:ext cx="3606795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12101" y="4229100"/>
            <a:ext cx="3898897" cy="2349501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dirty="0"/>
              <a:t>Contatti (mail, telefono, ecc.)</a:t>
            </a:r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7784985" y="3073400"/>
            <a:ext cx="0" cy="350520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03B464-17C2-438A-820D-54868D2558A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460" y="494661"/>
            <a:ext cx="2542540" cy="46926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5361388-96D4-4B67-BA6E-5F476B7C78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713731"/>
            <a:ext cx="5671942" cy="1463040"/>
          </a:xfrm>
        </p:spPr>
        <p:txBody>
          <a:bodyPr anchor="ctr">
            <a:noAutofit/>
          </a:bodyPr>
          <a:lstStyle>
            <a:lvl1pPr algn="r">
              <a:defRPr sz="6000" spc="200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Grazie</a:t>
            </a:r>
            <a:r>
              <a:rPr lang="en-US" dirty="0"/>
              <a:t> per </a:t>
            </a:r>
            <a:r>
              <a:rPr lang="en-US" dirty="0" err="1"/>
              <a:t>l’attenzione</a:t>
            </a:r>
            <a:r>
              <a:rPr lang="en-US" dirty="0"/>
              <a:t>!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D0F326-A896-4AC2-965D-7143C76A85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2107" y="2696166"/>
            <a:ext cx="3898891" cy="914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800" b="1" cap="all" baseline="0" smtClean="0">
                <a:solidFill>
                  <a:schemeClr val="accent6"/>
                </a:solidFill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/>
              <a:t>Nome relatore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FB9E701-4022-44FF-9EF4-A6E6748911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12102" y="3713731"/>
            <a:ext cx="3898891" cy="4692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b="1" cap="all" baseline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/>
              <a:t>Contatti</a:t>
            </a:r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FCCAED6-1C5D-4A2E-BCAA-6C5CA4B83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Nome e cognome presentatore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325E6A4-8029-4EE9-83EE-C427187C40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5FA4D4-E5BD-47A0-B5F5-3A7C5D89B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228" y="129088"/>
            <a:ext cx="3372580" cy="12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4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A644BB29-9AD5-463F-B1F4-B70F17566AEE}" type="datetime1">
              <a:rPr lang="en-US" smtClean="0"/>
              <a:t>9/16/21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 presentatore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4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4C2C3D5-634F-4C7D-B3E4-FEE923E216A9}" type="datetime1">
              <a:rPr lang="en-US" smtClean="0"/>
              <a:t>9/16/21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 presentatore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 presentatore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1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61100CC-0130-4727-A756-41C8F3D65116}" type="datetime1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 presentatore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9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it-IT"/>
              <a:t>Nome e cognome presentatore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6"/>
                </a:solidFill>
                <a:latin typeface="+mj-lt"/>
              </a:defRPr>
            </a:lvl1pPr>
          </a:lstStyle>
          <a:p>
            <a:fld id="{08A8B5FC-CE42-45DF-B2F1-1A165480BF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C173E9-A0AC-4829-B91D-BB28DADA3064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07257"/>
            <a:ext cx="1981200" cy="368939"/>
          </a:xfrm>
          <a:prstGeom prst="rect">
            <a:avLst/>
          </a:prstGeom>
        </p:spPr>
      </p:pic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68F7757-8FBB-4D28-84CE-0F5495FEB6A9}"/>
              </a:ext>
            </a:extLst>
          </p:cNvPr>
          <p:cNvSpPr txBox="1">
            <a:spLocks/>
          </p:cNvSpPr>
          <p:nvPr userDrawn="1"/>
        </p:nvSpPr>
        <p:spPr>
          <a:xfrm>
            <a:off x="194541" y="6470704"/>
            <a:ext cx="590145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cap="all" baseline="0" dirty="0">
                <a:latin typeface="Tw Cen MT Condensed (Headings)"/>
              </a:rPr>
              <a:t>X Convegno dell'Associazione Rete Italiana LCA</a:t>
            </a:r>
            <a:endParaRPr lang="en-US" sz="1000" cap="all" baseline="0" dirty="0">
              <a:latin typeface="Tw Cen MT Condensed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40317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2" r:id="rId3"/>
    <p:sldLayoutId id="2147483703" r:id="rId4"/>
    <p:sldLayoutId id="2147483699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8C7381B-14CA-4718-A584-7656B672E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LIFE CYCLE COSTING DELLA CATENA DI GESTIONE DEI RIFIUTI DA COSTRUZIONE E DEMOLIZIONE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297A0188-907F-42C7-88AC-33459BD91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Federica Carollo</a:t>
            </a:r>
            <a:r>
              <a:rPr lang="en-US" baseline="30000" dirty="0"/>
              <a:t>1</a:t>
            </a:r>
            <a:r>
              <a:rPr lang="en-US" dirty="0"/>
              <a:t>, Francesca Ceruti</a:t>
            </a:r>
            <a:r>
              <a:rPr lang="en-US" baseline="30000" dirty="0"/>
              <a:t>2</a:t>
            </a:r>
            <a:r>
              <a:rPr lang="en-US" dirty="0"/>
              <a:t>, Lucia Rigamonti</a:t>
            </a:r>
            <a:r>
              <a:rPr lang="en-US" baseline="30000" dirty="0"/>
              <a:t>1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22470A8-344C-4305-9FD0-94A3BEBBF4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1DICA, </a:t>
            </a:r>
            <a:r>
              <a:rPr lang="en-US" dirty="0" err="1"/>
              <a:t>Politecnico</a:t>
            </a:r>
            <a:r>
              <a:rPr lang="en-US" dirty="0"/>
              <a:t> di Milano, Piazza Leonardo da Vinci 32, 20133 Milano, Italy</a:t>
            </a:r>
          </a:p>
          <a:p>
            <a:r>
              <a:rPr lang="en-US" dirty="0"/>
              <a:t>2Dipartimento di </a:t>
            </a:r>
            <a:r>
              <a:rPr lang="en-US" dirty="0" err="1"/>
              <a:t>Sostenibilità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Produttivi</a:t>
            </a:r>
            <a:r>
              <a:rPr lang="en-US" dirty="0"/>
              <a:t> e </a:t>
            </a:r>
            <a:r>
              <a:rPr lang="en-US" dirty="0" err="1"/>
              <a:t>Territoriali</a:t>
            </a:r>
            <a:r>
              <a:rPr lang="en-US" dirty="0"/>
              <a:t>, </a:t>
            </a:r>
            <a:r>
              <a:rPr lang="en-US" dirty="0" err="1"/>
              <a:t>Laboratorio</a:t>
            </a:r>
            <a:r>
              <a:rPr lang="en-US" dirty="0"/>
              <a:t> </a:t>
            </a:r>
            <a:r>
              <a:rPr lang="en-US" dirty="0" err="1"/>
              <a:t>Valorizzazione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, ENEA, Via </a:t>
            </a:r>
            <a:r>
              <a:rPr lang="en-US" dirty="0" err="1"/>
              <a:t>Anguillarese</a:t>
            </a:r>
            <a:r>
              <a:rPr lang="en-US" dirty="0"/>
              <a:t> 301, 00123 Rome, Italy.</a:t>
            </a:r>
          </a:p>
          <a:p>
            <a:endParaRPr lang="en-US" dirty="0"/>
          </a:p>
        </p:txBody>
      </p:sp>
      <p:pic>
        <p:nvPicPr>
          <p:cNvPr id="7" name="Immagine 8">
            <a:extLst>
              <a:ext uri="{FF2B5EF4-FFF2-40B4-BE49-F238E27FC236}">
                <a16:creationId xmlns:a16="http://schemas.microsoft.com/office/drawing/2014/main" id="{948FCE9A-59DA-C648-983F-D3070B5A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539" y="5765412"/>
            <a:ext cx="2354280" cy="599376"/>
          </a:xfrm>
          <a:prstGeom prst="rect">
            <a:avLst/>
          </a:prstGeom>
        </p:spPr>
      </p:pic>
      <p:pic>
        <p:nvPicPr>
          <p:cNvPr id="8" name="Immagine 9" descr="Immagine che contiene testo, orologio, segnale&#10;&#10;Descrizione generata automaticamente">
            <a:extLst>
              <a:ext uri="{FF2B5EF4-FFF2-40B4-BE49-F238E27FC236}">
                <a16:creationId xmlns:a16="http://schemas.microsoft.com/office/drawing/2014/main" id="{DA1113A0-5DA7-5D48-B9F5-64EC6CB6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322" y="6296843"/>
            <a:ext cx="1220686" cy="561157"/>
          </a:xfrm>
          <a:prstGeom prst="rect">
            <a:avLst/>
          </a:prstGeom>
        </p:spPr>
      </p:pic>
      <p:pic>
        <p:nvPicPr>
          <p:cNvPr id="9" name="Immagine 7">
            <a:extLst>
              <a:ext uri="{FF2B5EF4-FFF2-40B4-BE49-F238E27FC236}">
                <a16:creationId xmlns:a16="http://schemas.microsoft.com/office/drawing/2014/main" id="{CC172022-1A76-1442-862C-BFBA87C59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2008" y="6080096"/>
            <a:ext cx="777908" cy="7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405F-40AE-E448-8B18-06052E75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RIFIUTI IN OUTPUT DAL CANTIERE DI DEMOLIZIONE</a:t>
            </a:r>
            <a:br>
              <a:rPr lang="it-IT" dirty="0"/>
            </a:br>
            <a:r>
              <a:rPr lang="it-IT" sz="2700" dirty="0"/>
              <a:t>DESTINO</a:t>
            </a:r>
            <a:br>
              <a:rPr lang="it-IT" dirty="0"/>
            </a:b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A4BB-93F7-B344-A72E-0286226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0192-B4E9-EC42-811C-12921E7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ttangolo 10">
            <a:extLst>
              <a:ext uri="{FF2B5EF4-FFF2-40B4-BE49-F238E27FC236}">
                <a16:creationId xmlns:a16="http://schemas.microsoft.com/office/drawing/2014/main" id="{A578BC19-5AD2-FB4C-9030-5B3EE9B9E018}"/>
              </a:ext>
            </a:extLst>
          </p:cNvPr>
          <p:cNvSpPr/>
          <p:nvPr/>
        </p:nvSpPr>
        <p:spPr>
          <a:xfrm>
            <a:off x="712004" y="5923784"/>
            <a:ext cx="10788829" cy="249723"/>
          </a:xfrm>
          <a:prstGeom prst="rect">
            <a:avLst/>
          </a:prstGeom>
          <a:solidFill>
            <a:srgbClr val="728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31" name="Chart 2">
            <a:extLst>
              <a:ext uri="{FF2B5EF4-FFF2-40B4-BE49-F238E27FC236}">
                <a16:creationId xmlns:a16="http://schemas.microsoft.com/office/drawing/2014/main" id="{6A16B48D-9978-7C49-B294-FDB398715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627887"/>
              </p:ext>
            </p:extLst>
          </p:nvPr>
        </p:nvGraphicFramePr>
        <p:xfrm>
          <a:off x="1124768" y="1767928"/>
          <a:ext cx="5082952" cy="490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ttangolo 13">
            <a:extLst>
              <a:ext uri="{FF2B5EF4-FFF2-40B4-BE49-F238E27FC236}">
                <a16:creationId xmlns:a16="http://schemas.microsoft.com/office/drawing/2014/main" id="{96366B72-3E6B-754A-9DB7-CF5BF7B41C13}"/>
              </a:ext>
            </a:extLst>
          </p:cNvPr>
          <p:cNvSpPr/>
          <p:nvPr/>
        </p:nvSpPr>
        <p:spPr>
          <a:xfrm>
            <a:off x="712005" y="1497885"/>
            <a:ext cx="5383995" cy="249146"/>
          </a:xfrm>
          <a:prstGeom prst="rect">
            <a:avLst/>
          </a:prstGeom>
          <a:solidFill>
            <a:srgbClr val="728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5" name="CasellaDiTesto 14">
            <a:extLst>
              <a:ext uri="{FF2B5EF4-FFF2-40B4-BE49-F238E27FC236}">
                <a16:creationId xmlns:a16="http://schemas.microsoft.com/office/drawing/2014/main" id="{907D4991-99ED-E947-B32A-4E532C6A5BAA}"/>
              </a:ext>
            </a:extLst>
          </p:cNvPr>
          <p:cNvSpPr txBox="1"/>
          <p:nvPr/>
        </p:nvSpPr>
        <p:spPr>
          <a:xfrm>
            <a:off x="2181111" y="1460048"/>
            <a:ext cx="2559082" cy="463696"/>
          </a:xfrm>
          <a:custGeom>
            <a:avLst/>
            <a:gdLst>
              <a:gd name="connsiteX0" fmla="*/ 0 w 2559082"/>
              <a:gd name="connsiteY0" fmla="*/ 0 h 463696"/>
              <a:gd name="connsiteX1" fmla="*/ 614180 w 2559082"/>
              <a:gd name="connsiteY1" fmla="*/ 0 h 463696"/>
              <a:gd name="connsiteX2" fmla="*/ 1305132 w 2559082"/>
              <a:gd name="connsiteY2" fmla="*/ 0 h 463696"/>
              <a:gd name="connsiteX3" fmla="*/ 1970493 w 2559082"/>
              <a:gd name="connsiteY3" fmla="*/ 0 h 463696"/>
              <a:gd name="connsiteX4" fmla="*/ 2559082 w 2559082"/>
              <a:gd name="connsiteY4" fmla="*/ 0 h 463696"/>
              <a:gd name="connsiteX5" fmla="*/ 2559082 w 2559082"/>
              <a:gd name="connsiteY5" fmla="*/ 463696 h 463696"/>
              <a:gd name="connsiteX6" fmla="*/ 1893721 w 2559082"/>
              <a:gd name="connsiteY6" fmla="*/ 463696 h 463696"/>
              <a:gd name="connsiteX7" fmla="*/ 1228359 w 2559082"/>
              <a:gd name="connsiteY7" fmla="*/ 463696 h 463696"/>
              <a:gd name="connsiteX8" fmla="*/ 588589 w 2559082"/>
              <a:gd name="connsiteY8" fmla="*/ 463696 h 463696"/>
              <a:gd name="connsiteX9" fmla="*/ 0 w 2559082"/>
              <a:gd name="connsiteY9" fmla="*/ 463696 h 463696"/>
              <a:gd name="connsiteX10" fmla="*/ 0 w 2559082"/>
              <a:gd name="connsiteY10" fmla="*/ 0 h 46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9082" h="463696" extrusionOk="0">
                <a:moveTo>
                  <a:pt x="0" y="0"/>
                </a:moveTo>
                <a:cubicBezTo>
                  <a:pt x="273744" y="2319"/>
                  <a:pt x="487239" y="19803"/>
                  <a:pt x="614180" y="0"/>
                </a:cubicBezTo>
                <a:cubicBezTo>
                  <a:pt x="741121" y="-19803"/>
                  <a:pt x="1067397" y="-8004"/>
                  <a:pt x="1305132" y="0"/>
                </a:cubicBezTo>
                <a:cubicBezTo>
                  <a:pt x="1542867" y="8004"/>
                  <a:pt x="1760455" y="21008"/>
                  <a:pt x="1970493" y="0"/>
                </a:cubicBezTo>
                <a:cubicBezTo>
                  <a:pt x="2180531" y="-21008"/>
                  <a:pt x="2424461" y="1305"/>
                  <a:pt x="2559082" y="0"/>
                </a:cubicBezTo>
                <a:cubicBezTo>
                  <a:pt x="2539889" y="175072"/>
                  <a:pt x="2570976" y="235102"/>
                  <a:pt x="2559082" y="463696"/>
                </a:cubicBezTo>
                <a:cubicBezTo>
                  <a:pt x="2402695" y="431076"/>
                  <a:pt x="2072503" y="462946"/>
                  <a:pt x="1893721" y="463696"/>
                </a:cubicBezTo>
                <a:cubicBezTo>
                  <a:pt x="1714939" y="464446"/>
                  <a:pt x="1484021" y="436176"/>
                  <a:pt x="1228359" y="463696"/>
                </a:cubicBezTo>
                <a:cubicBezTo>
                  <a:pt x="972697" y="491216"/>
                  <a:pt x="853592" y="476250"/>
                  <a:pt x="588589" y="463696"/>
                </a:cubicBezTo>
                <a:cubicBezTo>
                  <a:pt x="323586" y="451143"/>
                  <a:pt x="121739" y="440569"/>
                  <a:pt x="0" y="463696"/>
                </a:cubicBezTo>
                <a:cubicBezTo>
                  <a:pt x="15911" y="241564"/>
                  <a:pt x="7524" y="108314"/>
                  <a:pt x="0" y="0"/>
                </a:cubicBezTo>
                <a:close/>
              </a:path>
            </a:pathLst>
          </a:custGeom>
          <a:noFill/>
          <a:ln w="3175">
            <a:noFill/>
            <a:prstDash val="sysDash"/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        CASO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7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itolo 14">
            <a:extLst>
              <a:ext uri="{FF2B5EF4-FFF2-40B4-BE49-F238E27FC236}">
                <a16:creationId xmlns:a16="http://schemas.microsoft.com/office/drawing/2014/main" id="{BA735709-352B-C343-9B6A-6A883562C923}"/>
              </a:ext>
            </a:extLst>
          </p:cNvPr>
          <p:cNvSpPr txBox="1">
            <a:spLocks/>
          </p:cNvSpPr>
          <p:nvPr/>
        </p:nvSpPr>
        <p:spPr>
          <a:xfrm>
            <a:off x="2353942" y="1804152"/>
            <a:ext cx="2060964" cy="348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it-IT" sz="1600" b="0" dirty="0">
                <a:solidFill>
                  <a:schemeClr val="tx1"/>
                </a:solidFill>
                <a:latin typeface="+mn-lt"/>
              </a:rPr>
              <a:t>97% RIFIUTO INERTE</a:t>
            </a: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243FBC-65D6-C240-8845-CB3FF7C5B406}"/>
              </a:ext>
            </a:extLst>
          </p:cNvPr>
          <p:cNvSpPr/>
          <p:nvPr/>
        </p:nvSpPr>
        <p:spPr>
          <a:xfrm>
            <a:off x="6417880" y="2351840"/>
            <a:ext cx="5082953" cy="2862322"/>
          </a:xfrm>
          <a:custGeom>
            <a:avLst/>
            <a:gdLst>
              <a:gd name="connsiteX0" fmla="*/ 0 w 5082953"/>
              <a:gd name="connsiteY0" fmla="*/ 0 h 2862322"/>
              <a:gd name="connsiteX1" fmla="*/ 686199 w 5082953"/>
              <a:gd name="connsiteY1" fmla="*/ 0 h 2862322"/>
              <a:gd name="connsiteX2" fmla="*/ 1169079 w 5082953"/>
              <a:gd name="connsiteY2" fmla="*/ 0 h 2862322"/>
              <a:gd name="connsiteX3" fmla="*/ 1753619 w 5082953"/>
              <a:gd name="connsiteY3" fmla="*/ 0 h 2862322"/>
              <a:gd name="connsiteX4" fmla="*/ 2490647 w 5082953"/>
              <a:gd name="connsiteY4" fmla="*/ 0 h 2862322"/>
              <a:gd name="connsiteX5" fmla="*/ 3126016 w 5082953"/>
              <a:gd name="connsiteY5" fmla="*/ 0 h 2862322"/>
              <a:gd name="connsiteX6" fmla="*/ 3812215 w 5082953"/>
              <a:gd name="connsiteY6" fmla="*/ 0 h 2862322"/>
              <a:gd name="connsiteX7" fmla="*/ 4396754 w 5082953"/>
              <a:gd name="connsiteY7" fmla="*/ 0 h 2862322"/>
              <a:gd name="connsiteX8" fmla="*/ 5082953 w 5082953"/>
              <a:gd name="connsiteY8" fmla="*/ 0 h 2862322"/>
              <a:gd name="connsiteX9" fmla="*/ 5082953 w 5082953"/>
              <a:gd name="connsiteY9" fmla="*/ 629711 h 2862322"/>
              <a:gd name="connsiteX10" fmla="*/ 5082953 w 5082953"/>
              <a:gd name="connsiteY10" fmla="*/ 1144929 h 2862322"/>
              <a:gd name="connsiteX11" fmla="*/ 5082953 w 5082953"/>
              <a:gd name="connsiteY11" fmla="*/ 1631524 h 2862322"/>
              <a:gd name="connsiteX12" fmla="*/ 5082953 w 5082953"/>
              <a:gd name="connsiteY12" fmla="*/ 2146742 h 2862322"/>
              <a:gd name="connsiteX13" fmla="*/ 5082953 w 5082953"/>
              <a:gd name="connsiteY13" fmla="*/ 2862322 h 2862322"/>
              <a:gd name="connsiteX14" fmla="*/ 4447584 w 5082953"/>
              <a:gd name="connsiteY14" fmla="*/ 2862322 h 2862322"/>
              <a:gd name="connsiteX15" fmla="*/ 3812215 w 5082953"/>
              <a:gd name="connsiteY15" fmla="*/ 2862322 h 2862322"/>
              <a:gd name="connsiteX16" fmla="*/ 3278505 w 5082953"/>
              <a:gd name="connsiteY16" fmla="*/ 2862322 h 2862322"/>
              <a:gd name="connsiteX17" fmla="*/ 2643136 w 5082953"/>
              <a:gd name="connsiteY17" fmla="*/ 2862322 h 2862322"/>
              <a:gd name="connsiteX18" fmla="*/ 2007766 w 5082953"/>
              <a:gd name="connsiteY18" fmla="*/ 2862322 h 2862322"/>
              <a:gd name="connsiteX19" fmla="*/ 1372397 w 5082953"/>
              <a:gd name="connsiteY19" fmla="*/ 2862322 h 2862322"/>
              <a:gd name="connsiteX20" fmla="*/ 737028 w 5082953"/>
              <a:gd name="connsiteY20" fmla="*/ 2862322 h 2862322"/>
              <a:gd name="connsiteX21" fmla="*/ 0 w 5082953"/>
              <a:gd name="connsiteY21" fmla="*/ 2862322 h 2862322"/>
              <a:gd name="connsiteX22" fmla="*/ 0 w 5082953"/>
              <a:gd name="connsiteY22" fmla="*/ 2261234 h 2862322"/>
              <a:gd name="connsiteX23" fmla="*/ 0 w 5082953"/>
              <a:gd name="connsiteY23" fmla="*/ 1660147 h 2862322"/>
              <a:gd name="connsiteX24" fmla="*/ 0 w 5082953"/>
              <a:gd name="connsiteY24" fmla="*/ 1059059 h 2862322"/>
              <a:gd name="connsiteX25" fmla="*/ 0 w 5082953"/>
              <a:gd name="connsiteY25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82953" h="2862322" fill="none" extrusionOk="0">
                <a:moveTo>
                  <a:pt x="0" y="0"/>
                </a:moveTo>
                <a:cubicBezTo>
                  <a:pt x="149786" y="-22906"/>
                  <a:pt x="518545" y="-12477"/>
                  <a:pt x="686199" y="0"/>
                </a:cubicBezTo>
                <a:cubicBezTo>
                  <a:pt x="853853" y="12477"/>
                  <a:pt x="972557" y="2473"/>
                  <a:pt x="1169079" y="0"/>
                </a:cubicBezTo>
                <a:cubicBezTo>
                  <a:pt x="1365601" y="-2473"/>
                  <a:pt x="1569253" y="-23033"/>
                  <a:pt x="1753619" y="0"/>
                </a:cubicBezTo>
                <a:cubicBezTo>
                  <a:pt x="1937985" y="23033"/>
                  <a:pt x="2123282" y="-23305"/>
                  <a:pt x="2490647" y="0"/>
                </a:cubicBezTo>
                <a:cubicBezTo>
                  <a:pt x="2858012" y="23305"/>
                  <a:pt x="2905527" y="19202"/>
                  <a:pt x="3126016" y="0"/>
                </a:cubicBezTo>
                <a:cubicBezTo>
                  <a:pt x="3346505" y="-19202"/>
                  <a:pt x="3599987" y="29740"/>
                  <a:pt x="3812215" y="0"/>
                </a:cubicBezTo>
                <a:cubicBezTo>
                  <a:pt x="4024443" y="-29740"/>
                  <a:pt x="4144593" y="1169"/>
                  <a:pt x="4396754" y="0"/>
                </a:cubicBezTo>
                <a:cubicBezTo>
                  <a:pt x="4648915" y="-1169"/>
                  <a:pt x="4774158" y="12670"/>
                  <a:pt x="5082953" y="0"/>
                </a:cubicBezTo>
                <a:cubicBezTo>
                  <a:pt x="5107768" y="226683"/>
                  <a:pt x="5084632" y="356045"/>
                  <a:pt x="5082953" y="629711"/>
                </a:cubicBezTo>
                <a:cubicBezTo>
                  <a:pt x="5081274" y="903377"/>
                  <a:pt x="5062620" y="981998"/>
                  <a:pt x="5082953" y="1144929"/>
                </a:cubicBezTo>
                <a:cubicBezTo>
                  <a:pt x="5103286" y="1307860"/>
                  <a:pt x="5095079" y="1490144"/>
                  <a:pt x="5082953" y="1631524"/>
                </a:cubicBezTo>
                <a:cubicBezTo>
                  <a:pt x="5070827" y="1772904"/>
                  <a:pt x="5068872" y="1980384"/>
                  <a:pt x="5082953" y="2146742"/>
                </a:cubicBezTo>
                <a:cubicBezTo>
                  <a:pt x="5097034" y="2313100"/>
                  <a:pt x="5065932" y="2546528"/>
                  <a:pt x="5082953" y="2862322"/>
                </a:cubicBezTo>
                <a:cubicBezTo>
                  <a:pt x="4772013" y="2884124"/>
                  <a:pt x="4578599" y="2861554"/>
                  <a:pt x="4447584" y="2862322"/>
                </a:cubicBezTo>
                <a:cubicBezTo>
                  <a:pt x="4316569" y="2863090"/>
                  <a:pt x="3954656" y="2845711"/>
                  <a:pt x="3812215" y="2862322"/>
                </a:cubicBezTo>
                <a:cubicBezTo>
                  <a:pt x="3669774" y="2878933"/>
                  <a:pt x="3474867" y="2835914"/>
                  <a:pt x="3278505" y="2862322"/>
                </a:cubicBezTo>
                <a:cubicBezTo>
                  <a:pt x="3082143" y="2888731"/>
                  <a:pt x="2825714" y="2855541"/>
                  <a:pt x="2643136" y="2862322"/>
                </a:cubicBezTo>
                <a:cubicBezTo>
                  <a:pt x="2460558" y="2869103"/>
                  <a:pt x="2278925" y="2882910"/>
                  <a:pt x="2007766" y="2862322"/>
                </a:cubicBezTo>
                <a:cubicBezTo>
                  <a:pt x="1736607" y="2841735"/>
                  <a:pt x="1597065" y="2875820"/>
                  <a:pt x="1372397" y="2862322"/>
                </a:cubicBezTo>
                <a:cubicBezTo>
                  <a:pt x="1147729" y="2848824"/>
                  <a:pt x="903997" y="2879864"/>
                  <a:pt x="737028" y="2862322"/>
                </a:cubicBezTo>
                <a:cubicBezTo>
                  <a:pt x="570059" y="2844780"/>
                  <a:pt x="233622" y="2885394"/>
                  <a:pt x="0" y="2862322"/>
                </a:cubicBezTo>
                <a:cubicBezTo>
                  <a:pt x="-12982" y="2709383"/>
                  <a:pt x="-6034" y="2514341"/>
                  <a:pt x="0" y="2261234"/>
                </a:cubicBezTo>
                <a:cubicBezTo>
                  <a:pt x="6034" y="2008127"/>
                  <a:pt x="-21619" y="1903828"/>
                  <a:pt x="0" y="1660147"/>
                </a:cubicBezTo>
                <a:cubicBezTo>
                  <a:pt x="21619" y="1416466"/>
                  <a:pt x="29240" y="1236574"/>
                  <a:pt x="0" y="1059059"/>
                </a:cubicBezTo>
                <a:cubicBezTo>
                  <a:pt x="-29240" y="881544"/>
                  <a:pt x="15803" y="269512"/>
                  <a:pt x="0" y="0"/>
                </a:cubicBezTo>
                <a:close/>
              </a:path>
              <a:path w="5082953" h="2862322" stroke="0" extrusionOk="0">
                <a:moveTo>
                  <a:pt x="0" y="0"/>
                </a:moveTo>
                <a:cubicBezTo>
                  <a:pt x="157808" y="12214"/>
                  <a:pt x="388518" y="-2562"/>
                  <a:pt x="584540" y="0"/>
                </a:cubicBezTo>
                <a:cubicBezTo>
                  <a:pt x="780562" y="2562"/>
                  <a:pt x="897348" y="20777"/>
                  <a:pt x="1067420" y="0"/>
                </a:cubicBezTo>
                <a:cubicBezTo>
                  <a:pt x="1237492" y="-20777"/>
                  <a:pt x="1632067" y="25196"/>
                  <a:pt x="1804448" y="0"/>
                </a:cubicBezTo>
                <a:cubicBezTo>
                  <a:pt x="1976829" y="-25196"/>
                  <a:pt x="2258201" y="21958"/>
                  <a:pt x="2388988" y="0"/>
                </a:cubicBezTo>
                <a:cubicBezTo>
                  <a:pt x="2519775" y="-21958"/>
                  <a:pt x="2744666" y="314"/>
                  <a:pt x="2973528" y="0"/>
                </a:cubicBezTo>
                <a:cubicBezTo>
                  <a:pt x="3202390" y="-314"/>
                  <a:pt x="3511084" y="-30579"/>
                  <a:pt x="3710556" y="0"/>
                </a:cubicBezTo>
                <a:cubicBezTo>
                  <a:pt x="3910028" y="30579"/>
                  <a:pt x="4088322" y="16665"/>
                  <a:pt x="4244266" y="0"/>
                </a:cubicBezTo>
                <a:cubicBezTo>
                  <a:pt x="4400210" y="-16665"/>
                  <a:pt x="4685197" y="-1406"/>
                  <a:pt x="5082953" y="0"/>
                </a:cubicBezTo>
                <a:cubicBezTo>
                  <a:pt x="5080387" y="261216"/>
                  <a:pt x="5073745" y="331103"/>
                  <a:pt x="5082953" y="629711"/>
                </a:cubicBezTo>
                <a:cubicBezTo>
                  <a:pt x="5092161" y="928319"/>
                  <a:pt x="5102641" y="1001821"/>
                  <a:pt x="5082953" y="1144929"/>
                </a:cubicBezTo>
                <a:cubicBezTo>
                  <a:pt x="5063265" y="1288037"/>
                  <a:pt x="5082196" y="1465353"/>
                  <a:pt x="5082953" y="1717393"/>
                </a:cubicBezTo>
                <a:cubicBezTo>
                  <a:pt x="5083710" y="1969433"/>
                  <a:pt x="5097949" y="2161120"/>
                  <a:pt x="5082953" y="2318481"/>
                </a:cubicBezTo>
                <a:cubicBezTo>
                  <a:pt x="5067957" y="2475842"/>
                  <a:pt x="5076199" y="2712010"/>
                  <a:pt x="5082953" y="2862322"/>
                </a:cubicBezTo>
                <a:cubicBezTo>
                  <a:pt x="4898102" y="2874482"/>
                  <a:pt x="4696504" y="2884182"/>
                  <a:pt x="4447584" y="2862322"/>
                </a:cubicBezTo>
                <a:cubicBezTo>
                  <a:pt x="4198664" y="2840462"/>
                  <a:pt x="4177316" y="2867598"/>
                  <a:pt x="3913874" y="2862322"/>
                </a:cubicBezTo>
                <a:cubicBezTo>
                  <a:pt x="3650432" y="2857047"/>
                  <a:pt x="3515642" y="2841868"/>
                  <a:pt x="3278505" y="2862322"/>
                </a:cubicBezTo>
                <a:cubicBezTo>
                  <a:pt x="3041368" y="2882776"/>
                  <a:pt x="2771675" y="2881567"/>
                  <a:pt x="2541477" y="2862322"/>
                </a:cubicBezTo>
                <a:cubicBezTo>
                  <a:pt x="2311279" y="2843077"/>
                  <a:pt x="2187892" y="2871255"/>
                  <a:pt x="1906107" y="2862322"/>
                </a:cubicBezTo>
                <a:cubicBezTo>
                  <a:pt x="1624322" y="2853390"/>
                  <a:pt x="1529996" y="2839359"/>
                  <a:pt x="1423227" y="2862322"/>
                </a:cubicBezTo>
                <a:cubicBezTo>
                  <a:pt x="1316458" y="2885285"/>
                  <a:pt x="1068847" y="2870683"/>
                  <a:pt x="889517" y="2862322"/>
                </a:cubicBezTo>
                <a:cubicBezTo>
                  <a:pt x="710187" y="2853962"/>
                  <a:pt x="381260" y="2862335"/>
                  <a:pt x="0" y="2862322"/>
                </a:cubicBezTo>
                <a:cubicBezTo>
                  <a:pt x="28461" y="2624771"/>
                  <a:pt x="13429" y="2513727"/>
                  <a:pt x="0" y="2289858"/>
                </a:cubicBezTo>
                <a:cubicBezTo>
                  <a:pt x="-13429" y="2065989"/>
                  <a:pt x="-7162" y="1892104"/>
                  <a:pt x="0" y="1717393"/>
                </a:cubicBezTo>
                <a:cubicBezTo>
                  <a:pt x="7162" y="1542682"/>
                  <a:pt x="-11904" y="1411241"/>
                  <a:pt x="0" y="1173552"/>
                </a:cubicBezTo>
                <a:cubicBezTo>
                  <a:pt x="11904" y="935863"/>
                  <a:pt x="3245" y="842720"/>
                  <a:pt x="0" y="686957"/>
                </a:cubicBezTo>
                <a:cubicBezTo>
                  <a:pt x="-3245" y="531195"/>
                  <a:pt x="-27843" y="234988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tx2"/>
                </a:solidFill>
              </a:rPr>
              <a:t>Solo in tre casi la suddivisione dei materiali durante il processo di demolizione è stata effettuate correttamente. Nei rimanenti, oltre il 95% dei flussi in uscita dal cantiere si riferisce alla frazione mista C&amp;D (CER 17 09 04), e questo dato riflette la mancanza di cernita e vagliatura del materiale, nonché di smontaggio selettivo, che altrimenti avrebbe ha comportato una suddivisione in singoli flussi di calcestruzzo, mattoni, metalli e sostanze organiche (es. legno).</a:t>
            </a:r>
          </a:p>
        </p:txBody>
      </p:sp>
      <p:grpSp>
        <p:nvGrpSpPr>
          <p:cNvPr id="39" name="Gruppo 11">
            <a:extLst>
              <a:ext uri="{FF2B5EF4-FFF2-40B4-BE49-F238E27FC236}">
                <a16:creationId xmlns:a16="http://schemas.microsoft.com/office/drawing/2014/main" id="{3A43DF1A-F94D-F945-8F68-075996C39E68}"/>
              </a:ext>
            </a:extLst>
          </p:cNvPr>
          <p:cNvGrpSpPr/>
          <p:nvPr/>
        </p:nvGrpSpPr>
        <p:grpSpPr>
          <a:xfrm>
            <a:off x="3295815" y="5923784"/>
            <a:ext cx="6603101" cy="270808"/>
            <a:chOff x="3130270" y="1789479"/>
            <a:chExt cx="6603101" cy="270808"/>
          </a:xfrm>
        </p:grpSpPr>
        <p:sp>
          <p:nvSpPr>
            <p:cNvPr id="40" name="Titolo 14">
              <a:extLst>
                <a:ext uri="{FF2B5EF4-FFF2-40B4-BE49-F238E27FC236}">
                  <a16:creationId xmlns:a16="http://schemas.microsoft.com/office/drawing/2014/main" id="{FE3EEF32-8470-2D4F-9D1D-378B8D0A8C91}"/>
                </a:ext>
              </a:extLst>
            </p:cNvPr>
            <p:cNvSpPr txBox="1">
              <a:spLocks/>
            </p:cNvSpPr>
            <p:nvPr/>
          </p:nvSpPr>
          <p:spPr>
            <a:xfrm>
              <a:off x="3241990" y="1789479"/>
              <a:ext cx="6491381" cy="27080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it-IT" sz="3600" b="1" kern="1200" dirty="0" smtClean="0">
                  <a:solidFill>
                    <a:srgbClr val="728F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j-cs"/>
                </a:defRPr>
              </a:lvl1pPr>
            </a:lstStyle>
            <a:p>
              <a:r>
                <a:rPr lang="it-IT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RIUSO IN SITU         DISCARICA          RICICLO            GESTITO DA TERZI</a:t>
              </a:r>
            </a:p>
            <a:p>
              <a:endParaRPr lang="it-IT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it-IT" sz="12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Ovale 13">
              <a:extLst>
                <a:ext uri="{FF2B5EF4-FFF2-40B4-BE49-F238E27FC236}">
                  <a16:creationId xmlns:a16="http://schemas.microsoft.com/office/drawing/2014/main" id="{3D36432A-6481-A74B-A6C2-BAC929E37202}"/>
                </a:ext>
              </a:extLst>
            </p:cNvPr>
            <p:cNvSpPr/>
            <p:nvPr/>
          </p:nvSpPr>
          <p:spPr>
            <a:xfrm>
              <a:off x="3130270" y="1829517"/>
              <a:ext cx="168166" cy="160228"/>
            </a:xfrm>
            <a:prstGeom prst="ellipse">
              <a:avLst/>
            </a:prstGeom>
            <a:solidFill>
              <a:srgbClr val="E94C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Ovale 14">
              <a:extLst>
                <a:ext uri="{FF2B5EF4-FFF2-40B4-BE49-F238E27FC236}">
                  <a16:creationId xmlns:a16="http://schemas.microsoft.com/office/drawing/2014/main" id="{1299904C-B3BE-CD4A-ADBE-FC794BDE04D2}"/>
                </a:ext>
              </a:extLst>
            </p:cNvPr>
            <p:cNvSpPr/>
            <p:nvPr/>
          </p:nvSpPr>
          <p:spPr>
            <a:xfrm>
              <a:off x="4424719" y="1823917"/>
              <a:ext cx="168166" cy="16022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43" name="Ovale 15">
              <a:extLst>
                <a:ext uri="{FF2B5EF4-FFF2-40B4-BE49-F238E27FC236}">
                  <a16:creationId xmlns:a16="http://schemas.microsoft.com/office/drawing/2014/main" id="{793C97CC-03BF-E044-9ECF-13B2F5EA2EAD}"/>
                </a:ext>
              </a:extLst>
            </p:cNvPr>
            <p:cNvSpPr/>
            <p:nvPr/>
          </p:nvSpPr>
          <p:spPr>
            <a:xfrm>
              <a:off x="5677146" y="1829517"/>
              <a:ext cx="168166" cy="160228"/>
            </a:xfrm>
            <a:prstGeom prst="ellipse">
              <a:avLst/>
            </a:prstGeom>
            <a:solidFill>
              <a:srgbClr val="FCBB4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44" name="Ovale 16">
              <a:extLst>
                <a:ext uri="{FF2B5EF4-FFF2-40B4-BE49-F238E27FC236}">
                  <a16:creationId xmlns:a16="http://schemas.microsoft.com/office/drawing/2014/main" id="{EA0DB3CD-8553-354C-92F1-45A9A41CCB3C}"/>
                </a:ext>
              </a:extLst>
            </p:cNvPr>
            <p:cNvSpPr/>
            <p:nvPr/>
          </p:nvSpPr>
          <p:spPr>
            <a:xfrm>
              <a:off x="6845215" y="1823347"/>
              <a:ext cx="168166" cy="16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05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3" descr="Immagine che contiene esterni, cielo, scavatrice, trasporto&#10;&#10;Descrizione generata automaticamente">
            <a:extLst>
              <a:ext uri="{FF2B5EF4-FFF2-40B4-BE49-F238E27FC236}">
                <a16:creationId xmlns:a16="http://schemas.microsoft.com/office/drawing/2014/main" id="{5D45577F-81D1-4D49-B99E-A1840EC9B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3"/>
          <a:stretch/>
        </p:blipFill>
        <p:spPr>
          <a:xfrm>
            <a:off x="712006" y="623067"/>
            <a:ext cx="10788828" cy="570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2405F-40AE-E448-8B18-06052E75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QUESTIONARIO PER IL SETTORE RICICLO</a:t>
            </a:r>
            <a:br>
              <a:rPr lang="it-IT" dirty="0"/>
            </a:b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A4BB-93F7-B344-A72E-0286226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0192-B4E9-EC42-811C-12921E7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51EDF770-A2ED-F549-99AB-CB876409F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112960"/>
              </p:ext>
            </p:extLst>
          </p:nvPr>
        </p:nvGraphicFramePr>
        <p:xfrm>
          <a:off x="816796" y="959581"/>
          <a:ext cx="10748024" cy="526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241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3" descr="Immagine che contiene esterni, cielo, scavatrice, trasporto&#10;&#10;Descrizione generata automaticamente">
            <a:extLst>
              <a:ext uri="{FF2B5EF4-FFF2-40B4-BE49-F238E27FC236}">
                <a16:creationId xmlns:a16="http://schemas.microsoft.com/office/drawing/2014/main" id="{5D45577F-81D1-4D49-B99E-A1840EC9B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3"/>
          <a:stretch/>
        </p:blipFill>
        <p:spPr>
          <a:xfrm>
            <a:off x="712006" y="623067"/>
            <a:ext cx="10788828" cy="570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2405F-40AE-E448-8B18-06052E75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QUESTIONARIO PER IL SETTORE RICICLO</a:t>
            </a:r>
            <a:br>
              <a:rPr lang="it-IT" dirty="0"/>
            </a:b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A4BB-93F7-B344-A72E-0286226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0192-B4E9-EC42-811C-12921E7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3ED91D6E-72C5-4344-93B2-3A23A1553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98117"/>
              </p:ext>
            </p:extLst>
          </p:nvPr>
        </p:nvGraphicFramePr>
        <p:xfrm>
          <a:off x="869456" y="1636307"/>
          <a:ext cx="6463826" cy="422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olo 14">
            <a:extLst>
              <a:ext uri="{FF2B5EF4-FFF2-40B4-BE49-F238E27FC236}">
                <a16:creationId xmlns:a16="http://schemas.microsoft.com/office/drawing/2014/main" id="{59F62BD6-62B4-6147-BBC3-2C564CB9AAD6}"/>
              </a:ext>
            </a:extLst>
          </p:cNvPr>
          <p:cNvSpPr txBox="1">
            <a:spLocks/>
          </p:cNvSpPr>
          <p:nvPr/>
        </p:nvSpPr>
        <p:spPr>
          <a:xfrm>
            <a:off x="7429873" y="2790224"/>
            <a:ext cx="3892671" cy="1140398"/>
          </a:xfrm>
          <a:prstGeom prst="rect">
            <a:avLst/>
          </a:prstGeom>
          <a:solidFill>
            <a:schemeClr val="bg2"/>
          </a:solidFill>
          <a:ln>
            <a:solidFill>
              <a:srgbClr val="3A4A6A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Tutti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costi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relativi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alla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fase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riciclo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sono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espresso in euro per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tonnellata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trattata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impianto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nell’anno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riferimento</a:t>
            </a:r>
            <a:endParaRPr lang="it-IT" sz="2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536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405F-40AE-E448-8B18-06052E75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LCC E COSTO MEDIO TOTALE DI FILIERA</a:t>
            </a:r>
            <a:br>
              <a:rPr lang="it-IT" dirty="0"/>
            </a:b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A4BB-93F7-B344-A72E-0286226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0192-B4E9-EC42-811C-12921E7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Diagramma 10">
            <a:extLst>
              <a:ext uri="{FF2B5EF4-FFF2-40B4-BE49-F238E27FC236}">
                <a16:creationId xmlns:a16="http://schemas.microsoft.com/office/drawing/2014/main" id="{7EF29EEF-1CB2-CA41-AA14-4024B4AA8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08765"/>
              </p:ext>
            </p:extLst>
          </p:nvPr>
        </p:nvGraphicFramePr>
        <p:xfrm>
          <a:off x="2364979" y="1220351"/>
          <a:ext cx="8224154" cy="5482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11">
            <a:extLst>
              <a:ext uri="{FF2B5EF4-FFF2-40B4-BE49-F238E27FC236}">
                <a16:creationId xmlns:a16="http://schemas.microsoft.com/office/drawing/2014/main" id="{0054F1FC-A274-8F47-9F85-2A0CA864E0F6}"/>
              </a:ext>
            </a:extLst>
          </p:cNvPr>
          <p:cNvSpPr txBox="1"/>
          <p:nvPr/>
        </p:nvSpPr>
        <p:spPr>
          <a:xfrm>
            <a:off x="9155620" y="3537559"/>
            <a:ext cx="2867025" cy="590931"/>
          </a:xfrm>
          <a:prstGeom prst="rect">
            <a:avLst/>
          </a:prstGeom>
          <a:noFill/>
          <a:ln w="38100">
            <a:noFill/>
            <a:prstDash val="sysDot"/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2867025"/>
                      <a:gd name="connsiteY0" fmla="*/ 0 h 590931"/>
                      <a:gd name="connsiteX1" fmla="*/ 544735 w 2867025"/>
                      <a:gd name="connsiteY1" fmla="*/ 0 h 590931"/>
                      <a:gd name="connsiteX2" fmla="*/ 1175480 w 2867025"/>
                      <a:gd name="connsiteY2" fmla="*/ 0 h 590931"/>
                      <a:gd name="connsiteX3" fmla="*/ 1777556 w 2867025"/>
                      <a:gd name="connsiteY3" fmla="*/ 0 h 590931"/>
                      <a:gd name="connsiteX4" fmla="*/ 2293620 w 2867025"/>
                      <a:gd name="connsiteY4" fmla="*/ 0 h 590931"/>
                      <a:gd name="connsiteX5" fmla="*/ 2867025 w 2867025"/>
                      <a:gd name="connsiteY5" fmla="*/ 0 h 590931"/>
                      <a:gd name="connsiteX6" fmla="*/ 2867025 w 2867025"/>
                      <a:gd name="connsiteY6" fmla="*/ 590931 h 590931"/>
                      <a:gd name="connsiteX7" fmla="*/ 2264950 w 2867025"/>
                      <a:gd name="connsiteY7" fmla="*/ 590931 h 590931"/>
                      <a:gd name="connsiteX8" fmla="*/ 1691545 w 2867025"/>
                      <a:gd name="connsiteY8" fmla="*/ 590931 h 590931"/>
                      <a:gd name="connsiteX9" fmla="*/ 1175480 w 2867025"/>
                      <a:gd name="connsiteY9" fmla="*/ 590931 h 590931"/>
                      <a:gd name="connsiteX10" fmla="*/ 602075 w 2867025"/>
                      <a:gd name="connsiteY10" fmla="*/ 590931 h 590931"/>
                      <a:gd name="connsiteX11" fmla="*/ 0 w 2867025"/>
                      <a:gd name="connsiteY11" fmla="*/ 590931 h 590931"/>
                      <a:gd name="connsiteX12" fmla="*/ 0 w 2867025"/>
                      <a:gd name="connsiteY12" fmla="*/ 0 h 590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67025" h="590931" extrusionOk="0">
                        <a:moveTo>
                          <a:pt x="0" y="0"/>
                        </a:moveTo>
                        <a:cubicBezTo>
                          <a:pt x="205245" y="7318"/>
                          <a:pt x="286107" y="11196"/>
                          <a:pt x="544735" y="0"/>
                        </a:cubicBezTo>
                        <a:cubicBezTo>
                          <a:pt x="803364" y="-11196"/>
                          <a:pt x="886390" y="-26646"/>
                          <a:pt x="1175480" y="0"/>
                        </a:cubicBezTo>
                        <a:cubicBezTo>
                          <a:pt x="1464570" y="26646"/>
                          <a:pt x="1530943" y="28996"/>
                          <a:pt x="1777556" y="0"/>
                        </a:cubicBezTo>
                        <a:cubicBezTo>
                          <a:pt x="2024169" y="-28996"/>
                          <a:pt x="2164715" y="16668"/>
                          <a:pt x="2293620" y="0"/>
                        </a:cubicBezTo>
                        <a:cubicBezTo>
                          <a:pt x="2422525" y="-16668"/>
                          <a:pt x="2651172" y="16572"/>
                          <a:pt x="2867025" y="0"/>
                        </a:cubicBezTo>
                        <a:cubicBezTo>
                          <a:pt x="2849018" y="165013"/>
                          <a:pt x="2866445" y="458997"/>
                          <a:pt x="2867025" y="590931"/>
                        </a:cubicBezTo>
                        <a:cubicBezTo>
                          <a:pt x="2624974" y="561115"/>
                          <a:pt x="2529957" y="602977"/>
                          <a:pt x="2264950" y="590931"/>
                        </a:cubicBezTo>
                        <a:cubicBezTo>
                          <a:pt x="1999943" y="578885"/>
                          <a:pt x="1918816" y="562926"/>
                          <a:pt x="1691545" y="590931"/>
                        </a:cubicBezTo>
                        <a:cubicBezTo>
                          <a:pt x="1464275" y="618936"/>
                          <a:pt x="1423830" y="608264"/>
                          <a:pt x="1175480" y="590931"/>
                        </a:cubicBezTo>
                        <a:cubicBezTo>
                          <a:pt x="927130" y="573598"/>
                          <a:pt x="804789" y="580214"/>
                          <a:pt x="602075" y="590931"/>
                        </a:cubicBezTo>
                        <a:cubicBezTo>
                          <a:pt x="399362" y="601648"/>
                          <a:pt x="122514" y="600072"/>
                          <a:pt x="0" y="590931"/>
                        </a:cubicBezTo>
                        <a:cubicBezTo>
                          <a:pt x="25222" y="317264"/>
                          <a:pt x="-26782" y="1278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5.37 €/m</a:t>
            </a:r>
            <a:r>
              <a:rPr lang="en-US" baseline="30000" dirty="0">
                <a:latin typeface="+mn-lt"/>
              </a:rPr>
              <a:t>3</a:t>
            </a:r>
          </a:p>
        </p:txBody>
      </p:sp>
      <p:sp>
        <p:nvSpPr>
          <p:cNvPr id="8" name="Titolo 14">
            <a:extLst>
              <a:ext uri="{FF2B5EF4-FFF2-40B4-BE49-F238E27FC236}">
                <a16:creationId xmlns:a16="http://schemas.microsoft.com/office/drawing/2014/main" id="{918E3506-550C-F549-B599-AD77CBE4ECCA}"/>
              </a:ext>
            </a:extLst>
          </p:cNvPr>
          <p:cNvSpPr txBox="1">
            <a:spLocks/>
          </p:cNvSpPr>
          <p:nvPr/>
        </p:nvSpPr>
        <p:spPr>
          <a:xfrm>
            <a:off x="775802" y="2084832"/>
            <a:ext cx="2867026" cy="3909171"/>
          </a:xfrm>
          <a:prstGeom prst="rect">
            <a:avLst/>
          </a:prstGeom>
          <a:solidFill>
            <a:schemeClr val="bg2"/>
          </a:solidFill>
          <a:ln>
            <a:solidFill>
              <a:srgbClr val="3A4A6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it-IT" sz="1800" b="0" dirty="0">
                <a:solidFill>
                  <a:schemeClr val="tx1"/>
                </a:solidFill>
                <a:latin typeface="+mn-lt"/>
              </a:rPr>
              <a:t>Tutti i costi sono stati riportati in euro per m</a:t>
            </a:r>
            <a:r>
              <a:rPr lang="it-IT" sz="1800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it-IT" sz="1800" b="0" dirty="0">
                <a:solidFill>
                  <a:schemeClr val="tx1"/>
                </a:solidFill>
                <a:latin typeface="+mn-lt"/>
              </a:rPr>
              <a:t> demolito, per fare ciò è stato  moltiplicato il costo di riciclo e di vendita degli aggregati per le tonnellate di rifiuto inerte inviato a riciclo presenti in un m</a:t>
            </a:r>
            <a:r>
              <a:rPr lang="it-IT" sz="1800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it-IT" sz="1800" b="0" dirty="0">
                <a:solidFill>
                  <a:schemeClr val="tx1"/>
                </a:solidFill>
                <a:latin typeface="+mn-lt"/>
              </a:rPr>
              <a:t> demolito. </a:t>
            </a:r>
          </a:p>
          <a:p>
            <a:pPr algn="just">
              <a:lnSpc>
                <a:spcPct val="120000"/>
              </a:lnSpc>
            </a:pPr>
            <a:r>
              <a:rPr lang="it-IT" sz="1800" b="0" dirty="0">
                <a:solidFill>
                  <a:schemeClr val="tx1"/>
                </a:solidFill>
                <a:latin typeface="+mn-lt"/>
              </a:rPr>
              <a:t>Ciascun costo esprime il valore medio dei casi analizzati.  </a:t>
            </a:r>
          </a:p>
        </p:txBody>
      </p:sp>
    </p:spTree>
    <p:extLst>
      <p:ext uri="{BB962C8B-B14F-4D97-AF65-F5344CB8AC3E}">
        <p14:creationId xmlns:p14="http://schemas.microsoft.com/office/powerpoint/2010/main" val="406947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405F-40AE-E448-8B18-06052E75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PROPOSTA: MECCANISMI DI INCENTIVAZIONE</a:t>
            </a:r>
            <a:br>
              <a:rPr lang="it-IT" dirty="0"/>
            </a:b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A4BB-93F7-B344-A72E-0286226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0192-B4E9-EC42-811C-12921E7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Tabella 10">
            <a:extLst>
              <a:ext uri="{FF2B5EF4-FFF2-40B4-BE49-F238E27FC236}">
                <a16:creationId xmlns:a16="http://schemas.microsoft.com/office/drawing/2014/main" id="{B7DCC2F3-7A63-1945-BB2E-DBD342443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33079"/>
              </p:ext>
            </p:extLst>
          </p:nvPr>
        </p:nvGraphicFramePr>
        <p:xfrm>
          <a:off x="712021" y="1688891"/>
          <a:ext cx="10788828" cy="439922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17149">
                  <a:extLst>
                    <a:ext uri="{9D8B030D-6E8A-4147-A177-3AD203B41FA5}">
                      <a16:colId xmlns:a16="http://schemas.microsoft.com/office/drawing/2014/main" val="2243420518"/>
                    </a:ext>
                  </a:extLst>
                </a:gridCol>
                <a:gridCol w="4240997">
                  <a:extLst>
                    <a:ext uri="{9D8B030D-6E8A-4147-A177-3AD203B41FA5}">
                      <a16:colId xmlns:a16="http://schemas.microsoft.com/office/drawing/2014/main" val="1027107839"/>
                    </a:ext>
                  </a:extLst>
                </a:gridCol>
                <a:gridCol w="4330682">
                  <a:extLst>
                    <a:ext uri="{9D8B030D-6E8A-4147-A177-3AD203B41FA5}">
                      <a16:colId xmlns:a16="http://schemas.microsoft.com/office/drawing/2014/main" val="3852831338"/>
                    </a:ext>
                  </a:extLst>
                </a:gridCol>
              </a:tblGrid>
              <a:tr h="70999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+mn-lt"/>
                        </a:rPr>
                        <a:t>VOCE DI </a:t>
                      </a:r>
                      <a:r>
                        <a:rPr lang="it-IT" sz="1600" b="1" noProof="0" dirty="0">
                          <a:effectLst/>
                          <a:latin typeface="+mn-lt"/>
                        </a:rPr>
                        <a:t>COSTO</a:t>
                      </a:r>
                      <a:endParaRPr lang="it-IT" sz="1600" b="1" noProof="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86345" marR="86345" marT="43173" marB="431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+mn-lt"/>
                        </a:rPr>
                        <a:t>CRITERIO DA RISPETTARE PER OTTENERE L’INCENTIVO</a:t>
                      </a:r>
                      <a:endParaRPr lang="it-IT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+mn-lt"/>
                        </a:rPr>
                        <a:t> QUANTIFICAZIONE DELL’INCENTIVO </a:t>
                      </a:r>
                      <a:endParaRPr lang="it-IT" sz="16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2167426"/>
                  </a:ext>
                </a:extLst>
              </a:tr>
              <a:tr h="89241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PROGETTO DI DEMOLIZIONE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86345" marR="86345" marT="43173" marB="43173" anchor="ctr"/>
                </a:tc>
                <a:tc>
                  <a:txBody>
                    <a:bodyPr/>
                    <a:lstStyle/>
                    <a:p>
                      <a:pPr marL="171450" indent="-171450" algn="ctr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600" b="0" noProof="0">
                          <a:effectLst/>
                          <a:latin typeface="+mn-lt"/>
                        </a:rPr>
                        <a:t>Stima dei flussi e quantitativi in uscita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1600" b="0" noProof="0">
                          <a:effectLst/>
                          <a:latin typeface="+mn-lt"/>
                        </a:rPr>
                        <a:t>Attinenza alla UNI/PdR 75:2020</a:t>
                      </a:r>
                      <a:endParaRPr lang="it-IT" sz="1600" b="0" noProof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600" b="1" noProof="0">
                          <a:effectLst/>
                          <a:latin typeface="+mn-lt"/>
                        </a:rPr>
                        <a:t>-15% </a:t>
                      </a:r>
                    </a:p>
                    <a:p>
                      <a:pPr algn="ctr"/>
                      <a:r>
                        <a:rPr lang="it-IT" sz="1600" b="0" noProof="0">
                          <a:effectLst/>
                          <a:latin typeface="+mn-lt"/>
                        </a:rPr>
                        <a:t>Sul costo di progettazione</a:t>
                      </a:r>
                      <a:endParaRPr lang="it-IT" sz="1600" b="0" noProof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9600731"/>
                  </a:ext>
                </a:extLst>
              </a:tr>
              <a:tr h="7888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RIUSO IN SITU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86345" marR="86345" marT="43173" marB="43173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1600" b="0" noProof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Rifiuti inerti riutilizzati in situ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600" b="1" noProof="0">
                          <a:effectLst/>
                          <a:latin typeface="+mn-lt"/>
                        </a:rPr>
                        <a:t>-15%</a:t>
                      </a:r>
                    </a:p>
                    <a:p>
                      <a:pPr algn="ctr"/>
                      <a:r>
                        <a:rPr lang="it-IT" sz="1600" b="0" noProof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Sul costo di trattamento per il riuso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2320665"/>
                  </a:ext>
                </a:extLst>
              </a:tr>
              <a:tr h="11155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TARIFFA DI INVIO A RICICLO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86345" marR="86345" marT="43173" marB="43173" anchor="ctr"/>
                </a:tc>
                <a:tc>
                  <a:txBody>
                    <a:bodyPr/>
                    <a:lstStyle/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1600" b="0" noProof="0">
                          <a:effectLst/>
                          <a:latin typeface="+mn-lt"/>
                        </a:rPr>
                        <a:t>Corretta divisione dei flussi </a:t>
                      </a:r>
                      <a:r>
                        <a:rPr lang="it-IT" sz="16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it-IT" sz="1600" b="0" noProof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Non deve essere presente il flusso 17 09 04) </a:t>
                      </a: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1600" b="0" noProof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Almeno 70% dei flussi inviati a riciclo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600" b="1" noProof="0">
                          <a:effectLst/>
                          <a:latin typeface="+mn-lt"/>
                        </a:rPr>
                        <a:t>-15% </a:t>
                      </a:r>
                    </a:p>
                    <a:p>
                      <a:pPr algn="ctr"/>
                      <a:r>
                        <a:rPr lang="it-IT" sz="1600" b="0" noProof="0">
                          <a:effectLst/>
                          <a:latin typeface="+mn-lt"/>
                        </a:rPr>
                        <a:t>Sulla tariffa di invio a riciclo</a:t>
                      </a:r>
                      <a:endParaRPr lang="it-IT" sz="1600" b="0" noProof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2949443"/>
                  </a:ext>
                </a:extLst>
              </a:tr>
              <a:tr h="89241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VENDITA DEGLI AGGREGATI RICICLATI*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86345" marR="86345" marT="43173" marB="43173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1600" b="0" noProof="0" dirty="0">
                          <a:effectLst/>
                          <a:latin typeface="+mn-lt"/>
                        </a:rPr>
                        <a:t>Sottofondi stradali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1600" b="0" noProof="0" dirty="0">
                          <a:effectLst/>
                          <a:latin typeface="+mn-lt"/>
                        </a:rPr>
                        <a:t>Fondazioni edifici</a:t>
                      </a:r>
                      <a:endParaRPr lang="it-IT" sz="1600" b="0" noProof="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noProof="0" dirty="0">
                          <a:effectLst/>
                          <a:latin typeface="+mn-lt"/>
                        </a:rPr>
                        <a:t>+ 15% / +30%</a:t>
                      </a:r>
                    </a:p>
                    <a:p>
                      <a:pPr algn="ctr"/>
                      <a:r>
                        <a:rPr lang="it-IT" sz="1600" b="0" noProof="0" dirty="0">
                          <a:effectLst/>
                          <a:latin typeface="+mn-lt"/>
                        </a:rPr>
                        <a:t>Sul ricavo da vendita</a:t>
                      </a:r>
                      <a:endParaRPr lang="it-IT" sz="1600" b="0" noProof="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600505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7804F90-8470-D643-92F2-67DF4E0B48AB}"/>
              </a:ext>
            </a:extLst>
          </p:cNvPr>
          <p:cNvSpPr/>
          <p:nvPr/>
        </p:nvSpPr>
        <p:spPr>
          <a:xfrm>
            <a:off x="691151" y="6088118"/>
            <a:ext cx="4749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ea typeface="Times New Roman" panose="02020603050405020304" pitchFamily="18" charset="0"/>
                <a:cs typeface="New York"/>
              </a:rPr>
              <a:t>*MATTM circolare n.5205 (Circolare UL / </a:t>
            </a:r>
            <a:r>
              <a:rPr lang="en-GB" sz="1600" dirty="0">
                <a:ea typeface="Times New Roman" panose="02020603050405020304" pitchFamily="18" charset="0"/>
                <a:cs typeface="New York"/>
              </a:rPr>
              <a:t>2005/5205)</a:t>
            </a:r>
            <a:r>
              <a:rPr lang="en-IT" sz="1600" dirty="0"/>
              <a:t>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9742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405F-40AE-E448-8B18-06052E75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ESEMPIO APPLICAZIONE INCENTIVI</a:t>
            </a:r>
            <a:br>
              <a:rPr lang="it-IT" dirty="0"/>
            </a:br>
            <a:r>
              <a:rPr lang="it-IT" sz="2200" dirty="0"/>
              <a:t>Scenario base</a:t>
            </a:r>
            <a:br>
              <a:rPr lang="it-IT" dirty="0"/>
            </a:b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A4BB-93F7-B344-A72E-0286226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0192-B4E9-EC42-811C-12921E7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6" name="Gruppo 11">
            <a:extLst>
              <a:ext uri="{FF2B5EF4-FFF2-40B4-BE49-F238E27FC236}">
                <a16:creationId xmlns:a16="http://schemas.microsoft.com/office/drawing/2014/main" id="{BCB44368-EC22-5F49-92DE-37CDF17207BB}"/>
              </a:ext>
            </a:extLst>
          </p:cNvPr>
          <p:cNvGrpSpPr/>
          <p:nvPr/>
        </p:nvGrpSpPr>
        <p:grpSpPr>
          <a:xfrm>
            <a:off x="-16059" y="1712885"/>
            <a:ext cx="11823467" cy="4380914"/>
            <a:chOff x="0" y="1688738"/>
            <a:chExt cx="11823467" cy="4484769"/>
          </a:xfrm>
        </p:grpSpPr>
        <p:sp>
          <p:nvSpPr>
            <p:cNvPr id="7" name="Rettangolo 12">
              <a:extLst>
                <a:ext uri="{FF2B5EF4-FFF2-40B4-BE49-F238E27FC236}">
                  <a16:creationId xmlns:a16="http://schemas.microsoft.com/office/drawing/2014/main" id="{84BFD8BB-CDC9-984E-8574-54B9BC05AF87}"/>
                </a:ext>
              </a:extLst>
            </p:cNvPr>
            <p:cNvSpPr/>
            <p:nvPr/>
          </p:nvSpPr>
          <p:spPr>
            <a:xfrm>
              <a:off x="5213302" y="4884176"/>
              <a:ext cx="6610165" cy="1289329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ttangolo 13">
              <a:extLst>
                <a:ext uri="{FF2B5EF4-FFF2-40B4-BE49-F238E27FC236}">
                  <a16:creationId xmlns:a16="http://schemas.microsoft.com/office/drawing/2014/main" id="{6654F5F4-59FE-ED4B-88A0-E83CD993F93D}"/>
                </a:ext>
              </a:extLst>
            </p:cNvPr>
            <p:cNvSpPr/>
            <p:nvPr/>
          </p:nvSpPr>
          <p:spPr>
            <a:xfrm>
              <a:off x="0" y="5916164"/>
              <a:ext cx="5220929" cy="257343"/>
            </a:xfrm>
            <a:prstGeom prst="rect">
              <a:avLst/>
            </a:prstGeom>
            <a:solidFill>
              <a:srgbClr val="728F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14">
              <a:extLst>
                <a:ext uri="{FF2B5EF4-FFF2-40B4-BE49-F238E27FC236}">
                  <a16:creationId xmlns:a16="http://schemas.microsoft.com/office/drawing/2014/main" id="{C4EC2B5C-B01C-124D-85DB-83B62B35DE0C}"/>
                </a:ext>
              </a:extLst>
            </p:cNvPr>
            <p:cNvSpPr/>
            <p:nvPr/>
          </p:nvSpPr>
          <p:spPr>
            <a:xfrm rot="16200000">
              <a:off x="2959560" y="3882636"/>
              <a:ext cx="4484768" cy="96972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85EF9AE1-CB67-7C44-95F2-85C09825ADC1}"/>
              </a:ext>
            </a:extLst>
          </p:cNvPr>
          <p:cNvGraphicFramePr>
            <a:graphicFrameLocks/>
          </p:cNvGraphicFramePr>
          <p:nvPr/>
        </p:nvGraphicFramePr>
        <p:xfrm>
          <a:off x="278321" y="1538548"/>
          <a:ext cx="5629275" cy="46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uppo 11">
            <a:extLst>
              <a:ext uri="{FF2B5EF4-FFF2-40B4-BE49-F238E27FC236}">
                <a16:creationId xmlns:a16="http://schemas.microsoft.com/office/drawing/2014/main" id="{16ABB97C-6080-3147-B5F3-1659ED5F61F7}"/>
              </a:ext>
            </a:extLst>
          </p:cNvPr>
          <p:cNvGrpSpPr/>
          <p:nvPr/>
        </p:nvGrpSpPr>
        <p:grpSpPr>
          <a:xfrm>
            <a:off x="-16059" y="1712885"/>
            <a:ext cx="11823467" cy="4380914"/>
            <a:chOff x="0" y="1688738"/>
            <a:chExt cx="11823467" cy="4484769"/>
          </a:xfrm>
        </p:grpSpPr>
        <p:sp>
          <p:nvSpPr>
            <p:cNvPr id="12" name="Rettangolo 12">
              <a:extLst>
                <a:ext uri="{FF2B5EF4-FFF2-40B4-BE49-F238E27FC236}">
                  <a16:creationId xmlns:a16="http://schemas.microsoft.com/office/drawing/2014/main" id="{4F5B12A1-42CF-E342-B8E5-A8059A6B1EDD}"/>
                </a:ext>
              </a:extLst>
            </p:cNvPr>
            <p:cNvSpPr/>
            <p:nvPr/>
          </p:nvSpPr>
          <p:spPr>
            <a:xfrm>
              <a:off x="5213302" y="4884176"/>
              <a:ext cx="6610165" cy="1289329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ttangolo 13">
              <a:extLst>
                <a:ext uri="{FF2B5EF4-FFF2-40B4-BE49-F238E27FC236}">
                  <a16:creationId xmlns:a16="http://schemas.microsoft.com/office/drawing/2014/main" id="{7CAE07EF-A7AC-0948-921E-B7B16A26E291}"/>
                </a:ext>
              </a:extLst>
            </p:cNvPr>
            <p:cNvSpPr/>
            <p:nvPr/>
          </p:nvSpPr>
          <p:spPr>
            <a:xfrm>
              <a:off x="0" y="5916164"/>
              <a:ext cx="5220929" cy="257343"/>
            </a:xfrm>
            <a:prstGeom prst="rect">
              <a:avLst/>
            </a:prstGeom>
            <a:solidFill>
              <a:srgbClr val="728F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4">
              <a:extLst>
                <a:ext uri="{FF2B5EF4-FFF2-40B4-BE49-F238E27FC236}">
                  <a16:creationId xmlns:a16="http://schemas.microsoft.com/office/drawing/2014/main" id="{F06300F0-EF0F-7449-A77E-473D0F77E52B}"/>
                </a:ext>
              </a:extLst>
            </p:cNvPr>
            <p:cNvSpPr/>
            <p:nvPr/>
          </p:nvSpPr>
          <p:spPr>
            <a:xfrm rot="16200000">
              <a:off x="2959560" y="3882636"/>
              <a:ext cx="4484768" cy="96972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olo 14">
            <a:extLst>
              <a:ext uri="{FF2B5EF4-FFF2-40B4-BE49-F238E27FC236}">
                <a16:creationId xmlns:a16="http://schemas.microsoft.com/office/drawing/2014/main" id="{3B4CE6BF-6860-A544-9959-8DD2D7258BD3}"/>
              </a:ext>
            </a:extLst>
          </p:cNvPr>
          <p:cNvSpPr txBox="1">
            <a:spLocks/>
          </p:cNvSpPr>
          <p:nvPr/>
        </p:nvSpPr>
        <p:spPr>
          <a:xfrm>
            <a:off x="5709838" y="5752664"/>
            <a:ext cx="5629275" cy="39198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it-IT" sz="2600" dirty="0">
                <a:solidFill>
                  <a:srgbClr val="FF0000"/>
                </a:solidFill>
                <a:latin typeface="+mn-lt"/>
              </a:rPr>
              <a:t>RISPARMIO</a:t>
            </a:r>
            <a:r>
              <a:rPr lang="it-IT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6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  </a:t>
            </a:r>
            <a:r>
              <a:rPr lang="it-IT" sz="2600" i="0" u="none" strike="noStrike" dirty="0">
                <a:solidFill>
                  <a:schemeClr val="tx1"/>
                </a:solidFill>
                <a:effectLst/>
                <a:latin typeface="+mn-lt"/>
              </a:rPr>
              <a:t>€ </a:t>
            </a:r>
            <a:r>
              <a:rPr lang="it-IT" sz="2600" dirty="0">
                <a:solidFill>
                  <a:schemeClr val="tx1"/>
                </a:solidFill>
                <a:latin typeface="+mn-lt"/>
              </a:rPr>
              <a:t>97.021,05  </a:t>
            </a:r>
            <a:r>
              <a:rPr lang="it-IT" sz="26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it-IT" sz="26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- 10%</a:t>
            </a:r>
            <a:endParaRPr lang="it-IT" sz="26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it-IT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Freccia a destra 27">
            <a:extLst>
              <a:ext uri="{FF2B5EF4-FFF2-40B4-BE49-F238E27FC236}">
                <a16:creationId xmlns:a16="http://schemas.microsoft.com/office/drawing/2014/main" id="{BECD4584-5C8C-1F4F-9BCE-9629B5DB1E8F}"/>
              </a:ext>
            </a:extLst>
          </p:cNvPr>
          <p:cNvSpPr/>
          <p:nvPr/>
        </p:nvSpPr>
        <p:spPr>
          <a:xfrm>
            <a:off x="8082297" y="5111265"/>
            <a:ext cx="760829" cy="52110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7" name="Diagramma 28">
            <a:extLst>
              <a:ext uri="{FF2B5EF4-FFF2-40B4-BE49-F238E27FC236}">
                <a16:creationId xmlns:a16="http://schemas.microsoft.com/office/drawing/2014/main" id="{CFE85541-29C5-6444-AD42-1E0A3B8FC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316309"/>
              </p:ext>
            </p:extLst>
          </p:nvPr>
        </p:nvGraphicFramePr>
        <p:xfrm>
          <a:off x="5291836" y="1686760"/>
          <a:ext cx="4520634" cy="307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itolo 14">
            <a:extLst>
              <a:ext uri="{FF2B5EF4-FFF2-40B4-BE49-F238E27FC236}">
                <a16:creationId xmlns:a16="http://schemas.microsoft.com/office/drawing/2014/main" id="{C9261D5F-CC89-F54B-87A2-FF09D75C3DA1}"/>
              </a:ext>
            </a:extLst>
          </p:cNvPr>
          <p:cNvSpPr txBox="1">
            <a:spLocks/>
          </p:cNvSpPr>
          <p:nvPr/>
        </p:nvSpPr>
        <p:spPr>
          <a:xfrm>
            <a:off x="1194083" y="1700396"/>
            <a:ext cx="3796125" cy="415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it-IT" sz="2000" b="0" dirty="0">
                <a:solidFill>
                  <a:srgbClr val="1A415D"/>
                </a:solidFill>
                <a:latin typeface="+mn-lt"/>
              </a:rPr>
              <a:t>0,4% rifiuto inerte a riciclo</a:t>
            </a: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CasellaDiTesto 30">
            <a:extLst>
              <a:ext uri="{FF2B5EF4-FFF2-40B4-BE49-F238E27FC236}">
                <a16:creationId xmlns:a16="http://schemas.microsoft.com/office/drawing/2014/main" id="{00634452-86DE-E941-8F9B-704A60CD726B}"/>
              </a:ext>
            </a:extLst>
          </p:cNvPr>
          <p:cNvSpPr txBox="1"/>
          <p:nvPr/>
        </p:nvSpPr>
        <p:spPr>
          <a:xfrm>
            <a:off x="9978141" y="1671408"/>
            <a:ext cx="1988927" cy="489514"/>
          </a:xfrm>
          <a:prstGeom prst="rect">
            <a:avLst/>
          </a:prstGeom>
          <a:noFill/>
          <a:ln w="38100">
            <a:noFill/>
            <a:prstDash val="sysDot"/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2867025"/>
                      <a:gd name="connsiteY0" fmla="*/ 0 h 590931"/>
                      <a:gd name="connsiteX1" fmla="*/ 544735 w 2867025"/>
                      <a:gd name="connsiteY1" fmla="*/ 0 h 590931"/>
                      <a:gd name="connsiteX2" fmla="*/ 1175480 w 2867025"/>
                      <a:gd name="connsiteY2" fmla="*/ 0 h 590931"/>
                      <a:gd name="connsiteX3" fmla="*/ 1777556 w 2867025"/>
                      <a:gd name="connsiteY3" fmla="*/ 0 h 590931"/>
                      <a:gd name="connsiteX4" fmla="*/ 2293620 w 2867025"/>
                      <a:gd name="connsiteY4" fmla="*/ 0 h 590931"/>
                      <a:gd name="connsiteX5" fmla="*/ 2867025 w 2867025"/>
                      <a:gd name="connsiteY5" fmla="*/ 0 h 590931"/>
                      <a:gd name="connsiteX6" fmla="*/ 2867025 w 2867025"/>
                      <a:gd name="connsiteY6" fmla="*/ 590931 h 590931"/>
                      <a:gd name="connsiteX7" fmla="*/ 2264950 w 2867025"/>
                      <a:gd name="connsiteY7" fmla="*/ 590931 h 590931"/>
                      <a:gd name="connsiteX8" fmla="*/ 1691545 w 2867025"/>
                      <a:gd name="connsiteY8" fmla="*/ 590931 h 590931"/>
                      <a:gd name="connsiteX9" fmla="*/ 1175480 w 2867025"/>
                      <a:gd name="connsiteY9" fmla="*/ 590931 h 590931"/>
                      <a:gd name="connsiteX10" fmla="*/ 602075 w 2867025"/>
                      <a:gd name="connsiteY10" fmla="*/ 590931 h 590931"/>
                      <a:gd name="connsiteX11" fmla="*/ 0 w 2867025"/>
                      <a:gd name="connsiteY11" fmla="*/ 590931 h 590931"/>
                      <a:gd name="connsiteX12" fmla="*/ 0 w 2867025"/>
                      <a:gd name="connsiteY12" fmla="*/ 0 h 590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67025" h="590931" extrusionOk="0">
                        <a:moveTo>
                          <a:pt x="0" y="0"/>
                        </a:moveTo>
                        <a:cubicBezTo>
                          <a:pt x="205245" y="7318"/>
                          <a:pt x="286107" y="11196"/>
                          <a:pt x="544735" y="0"/>
                        </a:cubicBezTo>
                        <a:cubicBezTo>
                          <a:pt x="803364" y="-11196"/>
                          <a:pt x="886390" y="-26646"/>
                          <a:pt x="1175480" y="0"/>
                        </a:cubicBezTo>
                        <a:cubicBezTo>
                          <a:pt x="1464570" y="26646"/>
                          <a:pt x="1530943" y="28996"/>
                          <a:pt x="1777556" y="0"/>
                        </a:cubicBezTo>
                        <a:cubicBezTo>
                          <a:pt x="2024169" y="-28996"/>
                          <a:pt x="2164715" y="16668"/>
                          <a:pt x="2293620" y="0"/>
                        </a:cubicBezTo>
                        <a:cubicBezTo>
                          <a:pt x="2422525" y="-16668"/>
                          <a:pt x="2651172" y="16572"/>
                          <a:pt x="2867025" y="0"/>
                        </a:cubicBezTo>
                        <a:cubicBezTo>
                          <a:pt x="2849018" y="165013"/>
                          <a:pt x="2866445" y="458997"/>
                          <a:pt x="2867025" y="590931"/>
                        </a:cubicBezTo>
                        <a:cubicBezTo>
                          <a:pt x="2624974" y="561115"/>
                          <a:pt x="2529957" y="602977"/>
                          <a:pt x="2264950" y="590931"/>
                        </a:cubicBezTo>
                        <a:cubicBezTo>
                          <a:pt x="1999943" y="578885"/>
                          <a:pt x="1918816" y="562926"/>
                          <a:pt x="1691545" y="590931"/>
                        </a:cubicBezTo>
                        <a:cubicBezTo>
                          <a:pt x="1464275" y="618936"/>
                          <a:pt x="1423830" y="608264"/>
                          <a:pt x="1175480" y="590931"/>
                        </a:cubicBezTo>
                        <a:cubicBezTo>
                          <a:pt x="927130" y="573598"/>
                          <a:pt x="804789" y="580214"/>
                          <a:pt x="602075" y="590931"/>
                        </a:cubicBezTo>
                        <a:cubicBezTo>
                          <a:pt x="399362" y="601648"/>
                          <a:pt x="122514" y="600072"/>
                          <a:pt x="0" y="590931"/>
                        </a:cubicBezTo>
                        <a:cubicBezTo>
                          <a:pt x="25222" y="317264"/>
                          <a:pt x="-26782" y="1278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>
                <a:latin typeface="+mn-lt"/>
              </a:rPr>
              <a:t>- 15% </a:t>
            </a:r>
            <a:r>
              <a:rPr lang="en-US" sz="2400" b="0" dirty="0">
                <a:latin typeface="+mn-lt"/>
              </a:rPr>
              <a:t>SUL COSTO DI PROGETTAZIONE</a:t>
            </a:r>
          </a:p>
        </p:txBody>
      </p:sp>
      <p:sp>
        <p:nvSpPr>
          <p:cNvPr id="20" name="CasellaDiTesto 31">
            <a:extLst>
              <a:ext uri="{FF2B5EF4-FFF2-40B4-BE49-F238E27FC236}">
                <a16:creationId xmlns:a16="http://schemas.microsoft.com/office/drawing/2014/main" id="{08F552A0-A7AC-6846-8BE9-E206BA6C8767}"/>
              </a:ext>
            </a:extLst>
          </p:cNvPr>
          <p:cNvSpPr txBox="1"/>
          <p:nvPr/>
        </p:nvSpPr>
        <p:spPr>
          <a:xfrm>
            <a:off x="9978142" y="2303688"/>
            <a:ext cx="1988927" cy="489514"/>
          </a:xfrm>
          <a:prstGeom prst="rect">
            <a:avLst/>
          </a:prstGeom>
          <a:noFill/>
          <a:ln w="38100">
            <a:noFill/>
            <a:prstDash val="sysDot"/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2867025"/>
                      <a:gd name="connsiteY0" fmla="*/ 0 h 590931"/>
                      <a:gd name="connsiteX1" fmla="*/ 544735 w 2867025"/>
                      <a:gd name="connsiteY1" fmla="*/ 0 h 590931"/>
                      <a:gd name="connsiteX2" fmla="*/ 1175480 w 2867025"/>
                      <a:gd name="connsiteY2" fmla="*/ 0 h 590931"/>
                      <a:gd name="connsiteX3" fmla="*/ 1777556 w 2867025"/>
                      <a:gd name="connsiteY3" fmla="*/ 0 h 590931"/>
                      <a:gd name="connsiteX4" fmla="*/ 2293620 w 2867025"/>
                      <a:gd name="connsiteY4" fmla="*/ 0 h 590931"/>
                      <a:gd name="connsiteX5" fmla="*/ 2867025 w 2867025"/>
                      <a:gd name="connsiteY5" fmla="*/ 0 h 590931"/>
                      <a:gd name="connsiteX6" fmla="*/ 2867025 w 2867025"/>
                      <a:gd name="connsiteY6" fmla="*/ 590931 h 590931"/>
                      <a:gd name="connsiteX7" fmla="*/ 2264950 w 2867025"/>
                      <a:gd name="connsiteY7" fmla="*/ 590931 h 590931"/>
                      <a:gd name="connsiteX8" fmla="*/ 1691545 w 2867025"/>
                      <a:gd name="connsiteY8" fmla="*/ 590931 h 590931"/>
                      <a:gd name="connsiteX9" fmla="*/ 1175480 w 2867025"/>
                      <a:gd name="connsiteY9" fmla="*/ 590931 h 590931"/>
                      <a:gd name="connsiteX10" fmla="*/ 602075 w 2867025"/>
                      <a:gd name="connsiteY10" fmla="*/ 590931 h 590931"/>
                      <a:gd name="connsiteX11" fmla="*/ 0 w 2867025"/>
                      <a:gd name="connsiteY11" fmla="*/ 590931 h 590931"/>
                      <a:gd name="connsiteX12" fmla="*/ 0 w 2867025"/>
                      <a:gd name="connsiteY12" fmla="*/ 0 h 590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67025" h="590931" extrusionOk="0">
                        <a:moveTo>
                          <a:pt x="0" y="0"/>
                        </a:moveTo>
                        <a:cubicBezTo>
                          <a:pt x="205245" y="7318"/>
                          <a:pt x="286107" y="11196"/>
                          <a:pt x="544735" y="0"/>
                        </a:cubicBezTo>
                        <a:cubicBezTo>
                          <a:pt x="803364" y="-11196"/>
                          <a:pt x="886390" y="-26646"/>
                          <a:pt x="1175480" y="0"/>
                        </a:cubicBezTo>
                        <a:cubicBezTo>
                          <a:pt x="1464570" y="26646"/>
                          <a:pt x="1530943" y="28996"/>
                          <a:pt x="1777556" y="0"/>
                        </a:cubicBezTo>
                        <a:cubicBezTo>
                          <a:pt x="2024169" y="-28996"/>
                          <a:pt x="2164715" y="16668"/>
                          <a:pt x="2293620" y="0"/>
                        </a:cubicBezTo>
                        <a:cubicBezTo>
                          <a:pt x="2422525" y="-16668"/>
                          <a:pt x="2651172" y="16572"/>
                          <a:pt x="2867025" y="0"/>
                        </a:cubicBezTo>
                        <a:cubicBezTo>
                          <a:pt x="2849018" y="165013"/>
                          <a:pt x="2866445" y="458997"/>
                          <a:pt x="2867025" y="590931"/>
                        </a:cubicBezTo>
                        <a:cubicBezTo>
                          <a:pt x="2624974" y="561115"/>
                          <a:pt x="2529957" y="602977"/>
                          <a:pt x="2264950" y="590931"/>
                        </a:cubicBezTo>
                        <a:cubicBezTo>
                          <a:pt x="1999943" y="578885"/>
                          <a:pt x="1918816" y="562926"/>
                          <a:pt x="1691545" y="590931"/>
                        </a:cubicBezTo>
                        <a:cubicBezTo>
                          <a:pt x="1464275" y="618936"/>
                          <a:pt x="1423830" y="608264"/>
                          <a:pt x="1175480" y="590931"/>
                        </a:cubicBezTo>
                        <a:cubicBezTo>
                          <a:pt x="927130" y="573598"/>
                          <a:pt x="804789" y="580214"/>
                          <a:pt x="602075" y="590931"/>
                        </a:cubicBezTo>
                        <a:cubicBezTo>
                          <a:pt x="399362" y="601648"/>
                          <a:pt x="122514" y="600072"/>
                          <a:pt x="0" y="590931"/>
                        </a:cubicBezTo>
                        <a:cubicBezTo>
                          <a:pt x="25222" y="317264"/>
                          <a:pt x="-26782" y="1278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>
                <a:latin typeface="+mn-lt"/>
              </a:rPr>
              <a:t>- 15% </a:t>
            </a:r>
            <a:r>
              <a:rPr lang="en-US" sz="2400" b="0" dirty="0">
                <a:latin typeface="+mn-lt"/>
              </a:rPr>
              <a:t>SUL COSTO DI RIUSO</a:t>
            </a:r>
          </a:p>
        </p:txBody>
      </p:sp>
      <p:sp>
        <p:nvSpPr>
          <p:cNvPr id="21" name="CasellaDiTesto 32">
            <a:extLst>
              <a:ext uri="{FF2B5EF4-FFF2-40B4-BE49-F238E27FC236}">
                <a16:creationId xmlns:a16="http://schemas.microsoft.com/office/drawing/2014/main" id="{F1DDA2C5-DE5D-F74E-9AFB-F12F1F34E283}"/>
              </a:ext>
            </a:extLst>
          </p:cNvPr>
          <p:cNvSpPr txBox="1"/>
          <p:nvPr/>
        </p:nvSpPr>
        <p:spPr>
          <a:xfrm>
            <a:off x="10023157" y="3250315"/>
            <a:ext cx="1988927" cy="489514"/>
          </a:xfrm>
          <a:prstGeom prst="rect">
            <a:avLst/>
          </a:prstGeom>
          <a:noFill/>
          <a:ln w="38100">
            <a:noFill/>
            <a:prstDash val="sysDot"/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2867025"/>
                      <a:gd name="connsiteY0" fmla="*/ 0 h 590931"/>
                      <a:gd name="connsiteX1" fmla="*/ 544735 w 2867025"/>
                      <a:gd name="connsiteY1" fmla="*/ 0 h 590931"/>
                      <a:gd name="connsiteX2" fmla="*/ 1175480 w 2867025"/>
                      <a:gd name="connsiteY2" fmla="*/ 0 h 590931"/>
                      <a:gd name="connsiteX3" fmla="*/ 1777556 w 2867025"/>
                      <a:gd name="connsiteY3" fmla="*/ 0 h 590931"/>
                      <a:gd name="connsiteX4" fmla="*/ 2293620 w 2867025"/>
                      <a:gd name="connsiteY4" fmla="*/ 0 h 590931"/>
                      <a:gd name="connsiteX5" fmla="*/ 2867025 w 2867025"/>
                      <a:gd name="connsiteY5" fmla="*/ 0 h 590931"/>
                      <a:gd name="connsiteX6" fmla="*/ 2867025 w 2867025"/>
                      <a:gd name="connsiteY6" fmla="*/ 590931 h 590931"/>
                      <a:gd name="connsiteX7" fmla="*/ 2264950 w 2867025"/>
                      <a:gd name="connsiteY7" fmla="*/ 590931 h 590931"/>
                      <a:gd name="connsiteX8" fmla="*/ 1691545 w 2867025"/>
                      <a:gd name="connsiteY8" fmla="*/ 590931 h 590931"/>
                      <a:gd name="connsiteX9" fmla="*/ 1175480 w 2867025"/>
                      <a:gd name="connsiteY9" fmla="*/ 590931 h 590931"/>
                      <a:gd name="connsiteX10" fmla="*/ 602075 w 2867025"/>
                      <a:gd name="connsiteY10" fmla="*/ 590931 h 590931"/>
                      <a:gd name="connsiteX11" fmla="*/ 0 w 2867025"/>
                      <a:gd name="connsiteY11" fmla="*/ 590931 h 590931"/>
                      <a:gd name="connsiteX12" fmla="*/ 0 w 2867025"/>
                      <a:gd name="connsiteY12" fmla="*/ 0 h 590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67025" h="590931" extrusionOk="0">
                        <a:moveTo>
                          <a:pt x="0" y="0"/>
                        </a:moveTo>
                        <a:cubicBezTo>
                          <a:pt x="205245" y="7318"/>
                          <a:pt x="286107" y="11196"/>
                          <a:pt x="544735" y="0"/>
                        </a:cubicBezTo>
                        <a:cubicBezTo>
                          <a:pt x="803364" y="-11196"/>
                          <a:pt x="886390" y="-26646"/>
                          <a:pt x="1175480" y="0"/>
                        </a:cubicBezTo>
                        <a:cubicBezTo>
                          <a:pt x="1464570" y="26646"/>
                          <a:pt x="1530943" y="28996"/>
                          <a:pt x="1777556" y="0"/>
                        </a:cubicBezTo>
                        <a:cubicBezTo>
                          <a:pt x="2024169" y="-28996"/>
                          <a:pt x="2164715" y="16668"/>
                          <a:pt x="2293620" y="0"/>
                        </a:cubicBezTo>
                        <a:cubicBezTo>
                          <a:pt x="2422525" y="-16668"/>
                          <a:pt x="2651172" y="16572"/>
                          <a:pt x="2867025" y="0"/>
                        </a:cubicBezTo>
                        <a:cubicBezTo>
                          <a:pt x="2849018" y="165013"/>
                          <a:pt x="2866445" y="458997"/>
                          <a:pt x="2867025" y="590931"/>
                        </a:cubicBezTo>
                        <a:cubicBezTo>
                          <a:pt x="2624974" y="561115"/>
                          <a:pt x="2529957" y="602977"/>
                          <a:pt x="2264950" y="590931"/>
                        </a:cubicBezTo>
                        <a:cubicBezTo>
                          <a:pt x="1999943" y="578885"/>
                          <a:pt x="1918816" y="562926"/>
                          <a:pt x="1691545" y="590931"/>
                        </a:cubicBezTo>
                        <a:cubicBezTo>
                          <a:pt x="1464275" y="618936"/>
                          <a:pt x="1423830" y="608264"/>
                          <a:pt x="1175480" y="590931"/>
                        </a:cubicBezTo>
                        <a:cubicBezTo>
                          <a:pt x="927130" y="573598"/>
                          <a:pt x="804789" y="580214"/>
                          <a:pt x="602075" y="590931"/>
                        </a:cubicBezTo>
                        <a:cubicBezTo>
                          <a:pt x="399362" y="601648"/>
                          <a:pt x="122514" y="600072"/>
                          <a:pt x="0" y="590931"/>
                        </a:cubicBezTo>
                        <a:cubicBezTo>
                          <a:pt x="25222" y="317264"/>
                          <a:pt x="-26782" y="1278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- 0% </a:t>
            </a:r>
            <a:r>
              <a:rPr lang="en-US" sz="2400" b="0" dirty="0">
                <a:solidFill>
                  <a:srgbClr val="FF0000"/>
                </a:solidFill>
                <a:latin typeface="+mn-lt"/>
              </a:rPr>
              <a:t>SULLE TARIFFA DI INVIO A RICICLO</a:t>
            </a:r>
          </a:p>
        </p:txBody>
      </p:sp>
      <p:sp>
        <p:nvSpPr>
          <p:cNvPr id="22" name="CasellaDiTesto 33">
            <a:extLst>
              <a:ext uri="{FF2B5EF4-FFF2-40B4-BE49-F238E27FC236}">
                <a16:creationId xmlns:a16="http://schemas.microsoft.com/office/drawing/2014/main" id="{2C99C48F-00CA-4D44-BBED-428806BCAAFC}"/>
              </a:ext>
            </a:extLst>
          </p:cNvPr>
          <p:cNvSpPr txBox="1"/>
          <p:nvPr/>
        </p:nvSpPr>
        <p:spPr>
          <a:xfrm>
            <a:off x="9975736" y="4217202"/>
            <a:ext cx="2085890" cy="602655"/>
          </a:xfrm>
          <a:prstGeom prst="rect">
            <a:avLst/>
          </a:prstGeom>
          <a:noFill/>
          <a:ln w="38100">
            <a:noFill/>
            <a:prstDash val="sysDot"/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2867025"/>
                      <a:gd name="connsiteY0" fmla="*/ 0 h 590931"/>
                      <a:gd name="connsiteX1" fmla="*/ 544735 w 2867025"/>
                      <a:gd name="connsiteY1" fmla="*/ 0 h 590931"/>
                      <a:gd name="connsiteX2" fmla="*/ 1175480 w 2867025"/>
                      <a:gd name="connsiteY2" fmla="*/ 0 h 590931"/>
                      <a:gd name="connsiteX3" fmla="*/ 1777556 w 2867025"/>
                      <a:gd name="connsiteY3" fmla="*/ 0 h 590931"/>
                      <a:gd name="connsiteX4" fmla="*/ 2293620 w 2867025"/>
                      <a:gd name="connsiteY4" fmla="*/ 0 h 590931"/>
                      <a:gd name="connsiteX5" fmla="*/ 2867025 w 2867025"/>
                      <a:gd name="connsiteY5" fmla="*/ 0 h 590931"/>
                      <a:gd name="connsiteX6" fmla="*/ 2867025 w 2867025"/>
                      <a:gd name="connsiteY6" fmla="*/ 590931 h 590931"/>
                      <a:gd name="connsiteX7" fmla="*/ 2264950 w 2867025"/>
                      <a:gd name="connsiteY7" fmla="*/ 590931 h 590931"/>
                      <a:gd name="connsiteX8" fmla="*/ 1691545 w 2867025"/>
                      <a:gd name="connsiteY8" fmla="*/ 590931 h 590931"/>
                      <a:gd name="connsiteX9" fmla="*/ 1175480 w 2867025"/>
                      <a:gd name="connsiteY9" fmla="*/ 590931 h 590931"/>
                      <a:gd name="connsiteX10" fmla="*/ 602075 w 2867025"/>
                      <a:gd name="connsiteY10" fmla="*/ 590931 h 590931"/>
                      <a:gd name="connsiteX11" fmla="*/ 0 w 2867025"/>
                      <a:gd name="connsiteY11" fmla="*/ 590931 h 590931"/>
                      <a:gd name="connsiteX12" fmla="*/ 0 w 2867025"/>
                      <a:gd name="connsiteY12" fmla="*/ 0 h 590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67025" h="590931" extrusionOk="0">
                        <a:moveTo>
                          <a:pt x="0" y="0"/>
                        </a:moveTo>
                        <a:cubicBezTo>
                          <a:pt x="205245" y="7318"/>
                          <a:pt x="286107" y="11196"/>
                          <a:pt x="544735" y="0"/>
                        </a:cubicBezTo>
                        <a:cubicBezTo>
                          <a:pt x="803364" y="-11196"/>
                          <a:pt x="886390" y="-26646"/>
                          <a:pt x="1175480" y="0"/>
                        </a:cubicBezTo>
                        <a:cubicBezTo>
                          <a:pt x="1464570" y="26646"/>
                          <a:pt x="1530943" y="28996"/>
                          <a:pt x="1777556" y="0"/>
                        </a:cubicBezTo>
                        <a:cubicBezTo>
                          <a:pt x="2024169" y="-28996"/>
                          <a:pt x="2164715" y="16668"/>
                          <a:pt x="2293620" y="0"/>
                        </a:cubicBezTo>
                        <a:cubicBezTo>
                          <a:pt x="2422525" y="-16668"/>
                          <a:pt x="2651172" y="16572"/>
                          <a:pt x="2867025" y="0"/>
                        </a:cubicBezTo>
                        <a:cubicBezTo>
                          <a:pt x="2849018" y="165013"/>
                          <a:pt x="2866445" y="458997"/>
                          <a:pt x="2867025" y="590931"/>
                        </a:cubicBezTo>
                        <a:cubicBezTo>
                          <a:pt x="2624974" y="561115"/>
                          <a:pt x="2529957" y="602977"/>
                          <a:pt x="2264950" y="590931"/>
                        </a:cubicBezTo>
                        <a:cubicBezTo>
                          <a:pt x="1999943" y="578885"/>
                          <a:pt x="1918816" y="562926"/>
                          <a:pt x="1691545" y="590931"/>
                        </a:cubicBezTo>
                        <a:cubicBezTo>
                          <a:pt x="1464275" y="618936"/>
                          <a:pt x="1423830" y="608264"/>
                          <a:pt x="1175480" y="590931"/>
                        </a:cubicBezTo>
                        <a:cubicBezTo>
                          <a:pt x="927130" y="573598"/>
                          <a:pt x="804789" y="580214"/>
                          <a:pt x="602075" y="590931"/>
                        </a:cubicBezTo>
                        <a:cubicBezTo>
                          <a:pt x="399362" y="601648"/>
                          <a:pt x="122514" y="600072"/>
                          <a:pt x="0" y="590931"/>
                        </a:cubicBezTo>
                        <a:cubicBezTo>
                          <a:pt x="25222" y="317264"/>
                          <a:pt x="-26782" y="1278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+ 15% </a:t>
            </a:r>
            <a:r>
              <a:rPr lang="en-US" sz="1400" b="0" dirty="0">
                <a:latin typeface="+mn-lt"/>
              </a:rPr>
              <a:t>SUL RICAVO DA VENDITA AR </a:t>
            </a:r>
          </a:p>
        </p:txBody>
      </p:sp>
      <p:sp>
        <p:nvSpPr>
          <p:cNvPr id="23" name="Titolo 14">
            <a:extLst>
              <a:ext uri="{FF2B5EF4-FFF2-40B4-BE49-F238E27FC236}">
                <a16:creationId xmlns:a16="http://schemas.microsoft.com/office/drawing/2014/main" id="{9DDEE003-B7CC-A14C-800E-2993D2C92B68}"/>
              </a:ext>
            </a:extLst>
          </p:cNvPr>
          <p:cNvSpPr txBox="1">
            <a:spLocks/>
          </p:cNvSpPr>
          <p:nvPr/>
        </p:nvSpPr>
        <p:spPr>
          <a:xfrm>
            <a:off x="5494404" y="4908946"/>
            <a:ext cx="2579532" cy="1240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it-IT" sz="2000" dirty="0">
                <a:solidFill>
                  <a:schemeClr val="bg1"/>
                </a:solidFill>
                <a:latin typeface="+mn-lt"/>
              </a:rPr>
              <a:t>COSTO TOTALE</a:t>
            </a:r>
            <a:endParaRPr lang="it-IT" sz="2000" b="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it-IT" sz="2000" b="0" dirty="0">
                <a:solidFill>
                  <a:schemeClr val="bg1"/>
                </a:solidFill>
                <a:latin typeface="+mn-lt"/>
              </a:rPr>
              <a:t> 1,70 €/m</a:t>
            </a:r>
            <a:r>
              <a:rPr lang="it-IT" sz="2000" b="0" baseline="30000" dirty="0">
                <a:solidFill>
                  <a:schemeClr val="bg1"/>
                </a:solidFill>
                <a:latin typeface="+mn-lt"/>
              </a:rPr>
              <a:t>3</a:t>
            </a:r>
          </a:p>
          <a:p>
            <a:pPr algn="ctr"/>
            <a:endParaRPr lang="it-IT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itolo 14">
            <a:extLst>
              <a:ext uri="{FF2B5EF4-FFF2-40B4-BE49-F238E27FC236}">
                <a16:creationId xmlns:a16="http://schemas.microsoft.com/office/drawing/2014/main" id="{AB4FC2D5-1AF0-594A-95A1-77BA70298163}"/>
              </a:ext>
            </a:extLst>
          </p:cNvPr>
          <p:cNvSpPr txBox="1">
            <a:spLocks/>
          </p:cNvSpPr>
          <p:nvPr/>
        </p:nvSpPr>
        <p:spPr>
          <a:xfrm>
            <a:off x="8882496" y="4908946"/>
            <a:ext cx="2579532" cy="1240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it-IT" sz="2000" dirty="0">
                <a:solidFill>
                  <a:schemeClr val="bg1"/>
                </a:solidFill>
                <a:latin typeface="+mn-lt"/>
              </a:rPr>
              <a:t>con incentivi</a:t>
            </a:r>
            <a:endParaRPr lang="it-IT" sz="2000" b="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it-IT" sz="2000" b="0" dirty="0">
                <a:solidFill>
                  <a:schemeClr val="bg1"/>
                </a:solidFill>
                <a:latin typeface="+mn-lt"/>
              </a:rPr>
              <a:t> 1,52 €/m</a:t>
            </a:r>
            <a:r>
              <a:rPr lang="it-IT" sz="2000" b="0" baseline="30000" dirty="0">
                <a:solidFill>
                  <a:schemeClr val="bg1"/>
                </a:solidFill>
                <a:latin typeface="+mn-lt"/>
              </a:rPr>
              <a:t>3</a:t>
            </a:r>
          </a:p>
          <a:p>
            <a:pPr algn="ctr"/>
            <a:endParaRPr lang="it-IT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itolo 14">
            <a:extLst>
              <a:ext uri="{FF2B5EF4-FFF2-40B4-BE49-F238E27FC236}">
                <a16:creationId xmlns:a16="http://schemas.microsoft.com/office/drawing/2014/main" id="{67AC58B9-8168-2644-AAE2-25AE504D59EC}"/>
              </a:ext>
            </a:extLst>
          </p:cNvPr>
          <p:cNvSpPr txBox="1">
            <a:spLocks/>
          </p:cNvSpPr>
          <p:nvPr/>
        </p:nvSpPr>
        <p:spPr>
          <a:xfrm>
            <a:off x="672051" y="5844641"/>
            <a:ext cx="5917657" cy="279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it-IT" sz="1200" dirty="0">
                <a:solidFill>
                  <a:schemeClr val="bg1"/>
                </a:solidFill>
                <a:latin typeface="+mn-lt"/>
              </a:rPr>
              <a:t>RIUSO IN SITU                   DISCARICA                     RICICLO</a:t>
            </a:r>
          </a:p>
          <a:p>
            <a:endParaRPr lang="it-IT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6" name="Gruppo 22">
            <a:extLst>
              <a:ext uri="{FF2B5EF4-FFF2-40B4-BE49-F238E27FC236}">
                <a16:creationId xmlns:a16="http://schemas.microsoft.com/office/drawing/2014/main" id="{708C6204-E576-DC49-B11B-2F3F07080FF0}"/>
              </a:ext>
            </a:extLst>
          </p:cNvPr>
          <p:cNvGrpSpPr/>
          <p:nvPr/>
        </p:nvGrpSpPr>
        <p:grpSpPr>
          <a:xfrm>
            <a:off x="533089" y="5875569"/>
            <a:ext cx="3468968" cy="165828"/>
            <a:chOff x="483163" y="1823917"/>
            <a:chExt cx="3468968" cy="165828"/>
          </a:xfrm>
        </p:grpSpPr>
        <p:sp>
          <p:nvSpPr>
            <p:cNvPr id="27" name="Ovale 23">
              <a:extLst>
                <a:ext uri="{FF2B5EF4-FFF2-40B4-BE49-F238E27FC236}">
                  <a16:creationId xmlns:a16="http://schemas.microsoft.com/office/drawing/2014/main" id="{2B957F34-2FB9-1B4E-8356-EA95C6993ACA}"/>
                </a:ext>
              </a:extLst>
            </p:cNvPr>
            <p:cNvSpPr/>
            <p:nvPr/>
          </p:nvSpPr>
          <p:spPr>
            <a:xfrm>
              <a:off x="483163" y="1829517"/>
              <a:ext cx="168166" cy="160228"/>
            </a:xfrm>
            <a:prstGeom prst="ellipse">
              <a:avLst/>
            </a:prstGeom>
            <a:solidFill>
              <a:srgbClr val="E94C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e 24">
              <a:extLst>
                <a:ext uri="{FF2B5EF4-FFF2-40B4-BE49-F238E27FC236}">
                  <a16:creationId xmlns:a16="http://schemas.microsoft.com/office/drawing/2014/main" id="{076CDF8E-0DC4-9942-A538-D55AECF437D2}"/>
                </a:ext>
              </a:extLst>
            </p:cNvPr>
            <p:cNvSpPr/>
            <p:nvPr/>
          </p:nvSpPr>
          <p:spPr>
            <a:xfrm>
              <a:off x="2185172" y="1823917"/>
              <a:ext cx="168166" cy="160228"/>
            </a:xfrm>
            <a:prstGeom prst="ellipse">
              <a:avLst/>
            </a:prstGeom>
            <a:solidFill>
              <a:srgbClr val="B648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e 25">
              <a:extLst>
                <a:ext uri="{FF2B5EF4-FFF2-40B4-BE49-F238E27FC236}">
                  <a16:creationId xmlns:a16="http://schemas.microsoft.com/office/drawing/2014/main" id="{662DF98E-5AB2-A94E-AB81-2F3FD9AA0824}"/>
                </a:ext>
              </a:extLst>
            </p:cNvPr>
            <p:cNvSpPr/>
            <p:nvPr/>
          </p:nvSpPr>
          <p:spPr>
            <a:xfrm>
              <a:off x="3783965" y="1829517"/>
              <a:ext cx="168166" cy="160228"/>
            </a:xfrm>
            <a:prstGeom prst="ellipse">
              <a:avLst/>
            </a:prstGeom>
            <a:solidFill>
              <a:srgbClr val="FCBB4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28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5">
            <a:extLst>
              <a:ext uri="{FF2B5EF4-FFF2-40B4-BE49-F238E27FC236}">
                <a16:creationId xmlns:a16="http://schemas.microsoft.com/office/drawing/2014/main" id="{B613D04B-1806-0949-AF28-3D26EF2C9486}"/>
              </a:ext>
            </a:extLst>
          </p:cNvPr>
          <p:cNvSpPr/>
          <p:nvPr/>
        </p:nvSpPr>
        <p:spPr>
          <a:xfrm>
            <a:off x="176527" y="4662255"/>
            <a:ext cx="11838943" cy="1289329"/>
          </a:xfrm>
          <a:prstGeom prst="rect">
            <a:avLst/>
          </a:prstGeom>
          <a:solidFill>
            <a:srgbClr val="72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2405F-40AE-E448-8B18-06052E75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ESEMPIO APPLICAZIONE INCENTIVI</a:t>
            </a:r>
            <a:br>
              <a:rPr lang="it-IT" dirty="0"/>
            </a:br>
            <a:r>
              <a:rPr lang="it-IT" dirty="0"/>
              <a:t>Scenario ideale</a:t>
            </a:r>
            <a:br>
              <a:rPr lang="it-IT" dirty="0"/>
            </a:b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A4BB-93F7-B344-A72E-0286226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0192-B4E9-EC42-811C-12921E7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olo 14">
            <a:extLst>
              <a:ext uri="{FF2B5EF4-FFF2-40B4-BE49-F238E27FC236}">
                <a16:creationId xmlns:a16="http://schemas.microsoft.com/office/drawing/2014/main" id="{C1AE12DA-C7BE-1143-9250-69D4813AD3B6}"/>
              </a:ext>
            </a:extLst>
          </p:cNvPr>
          <p:cNvSpPr txBox="1">
            <a:spLocks/>
          </p:cNvSpPr>
          <p:nvPr/>
        </p:nvSpPr>
        <p:spPr>
          <a:xfrm>
            <a:off x="5498301" y="4700213"/>
            <a:ext cx="3196158" cy="1240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it-IT" sz="2000" dirty="0">
                <a:solidFill>
                  <a:schemeClr val="bg1"/>
                </a:solidFill>
                <a:latin typeface="+mn-lt"/>
              </a:rPr>
              <a:t>COSTO TOTALE</a:t>
            </a:r>
          </a:p>
          <a:p>
            <a:pPr algn="ctr"/>
            <a:endParaRPr lang="it-IT" sz="2000" b="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it-IT" sz="2000" b="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it-IT" sz="2000" b="0" dirty="0">
                <a:solidFill>
                  <a:schemeClr val="bg1"/>
                </a:solidFill>
                <a:latin typeface="+mn-lt"/>
              </a:rPr>
              <a:t> 1,73 €/m</a:t>
            </a:r>
            <a:r>
              <a:rPr lang="it-IT" sz="2000" b="0" baseline="30000" dirty="0">
                <a:solidFill>
                  <a:schemeClr val="bg1"/>
                </a:solidFill>
                <a:latin typeface="+mn-lt"/>
              </a:rPr>
              <a:t>3</a:t>
            </a:r>
          </a:p>
          <a:p>
            <a:pPr algn="ctr"/>
            <a:endParaRPr lang="it-IT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itolo 14">
            <a:extLst>
              <a:ext uri="{FF2B5EF4-FFF2-40B4-BE49-F238E27FC236}">
                <a16:creationId xmlns:a16="http://schemas.microsoft.com/office/drawing/2014/main" id="{6CCBB0E0-4AE7-174F-AAD4-B0E695EDCA16}"/>
              </a:ext>
            </a:extLst>
          </p:cNvPr>
          <p:cNvSpPr txBox="1">
            <a:spLocks/>
          </p:cNvSpPr>
          <p:nvPr/>
        </p:nvSpPr>
        <p:spPr>
          <a:xfrm>
            <a:off x="9435941" y="4680645"/>
            <a:ext cx="2579532" cy="1240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it-IT" sz="2000" dirty="0">
                <a:solidFill>
                  <a:schemeClr val="bg1"/>
                </a:solidFill>
                <a:latin typeface="+mn-lt"/>
              </a:rPr>
              <a:t>COSTO TOTALE con incentivi</a:t>
            </a:r>
          </a:p>
          <a:p>
            <a:pPr algn="ctr"/>
            <a:endParaRPr lang="it-IT" sz="2000" b="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it-IT" sz="2000" b="0" dirty="0">
                <a:solidFill>
                  <a:schemeClr val="bg1"/>
                </a:solidFill>
                <a:latin typeface="+mn-lt"/>
              </a:rPr>
              <a:t> 1,50 €/m</a:t>
            </a:r>
            <a:r>
              <a:rPr lang="it-IT" sz="2000" b="0" baseline="30000" dirty="0">
                <a:solidFill>
                  <a:schemeClr val="bg1"/>
                </a:solidFill>
                <a:latin typeface="+mn-lt"/>
              </a:rPr>
              <a:t>3</a:t>
            </a:r>
          </a:p>
          <a:p>
            <a:pPr algn="ctr"/>
            <a:endParaRPr lang="it-IT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olo 14">
            <a:extLst>
              <a:ext uri="{FF2B5EF4-FFF2-40B4-BE49-F238E27FC236}">
                <a16:creationId xmlns:a16="http://schemas.microsoft.com/office/drawing/2014/main" id="{E6FBB7DB-CC23-7544-A197-CF5DFBB6573B}"/>
              </a:ext>
            </a:extLst>
          </p:cNvPr>
          <p:cNvSpPr txBox="1">
            <a:spLocks/>
          </p:cNvSpPr>
          <p:nvPr/>
        </p:nvSpPr>
        <p:spPr>
          <a:xfrm>
            <a:off x="5888736" y="6006013"/>
            <a:ext cx="5684777" cy="4487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it-IT" sz="1600" dirty="0">
                <a:solidFill>
                  <a:srgbClr val="FF0000"/>
                </a:solidFill>
                <a:latin typeface="+mn-lt"/>
              </a:rPr>
              <a:t>RISPARMIO</a:t>
            </a:r>
            <a:r>
              <a:rPr lang="it-IT" sz="1600" dirty="0">
                <a:solidFill>
                  <a:srgbClr val="1A415D"/>
                </a:solidFill>
                <a:latin typeface="+mn-lt"/>
              </a:rPr>
              <a:t> </a:t>
            </a:r>
            <a:r>
              <a:rPr lang="it-IT" sz="1600" dirty="0">
                <a:solidFill>
                  <a:srgbClr val="1A415D"/>
                </a:solidFill>
                <a:latin typeface="+mn-lt"/>
                <a:sym typeface="Wingdings" panose="05000000000000000000" pitchFamily="2" charset="2"/>
              </a:rPr>
              <a:t>   </a:t>
            </a:r>
            <a:r>
              <a:rPr lang="it-IT" sz="1600" i="0" u="none" strike="noStrike" dirty="0">
                <a:solidFill>
                  <a:srgbClr val="1A415D"/>
                </a:solidFill>
                <a:effectLst/>
                <a:latin typeface="+mn-lt"/>
              </a:rPr>
              <a:t>€ </a:t>
            </a:r>
            <a:r>
              <a:rPr lang="it-IT" sz="1600" dirty="0">
                <a:solidFill>
                  <a:srgbClr val="1A415D"/>
                </a:solidFill>
                <a:latin typeface="+mn-lt"/>
              </a:rPr>
              <a:t>124.981,84  </a:t>
            </a:r>
            <a:r>
              <a:rPr lang="it-IT" sz="1600" dirty="0">
                <a:solidFill>
                  <a:srgbClr val="1A415D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it-IT" sz="16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- 13%</a:t>
            </a:r>
            <a:endParaRPr lang="it-IT" sz="16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it-IT" sz="28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Freccia a destra 6">
            <a:extLst>
              <a:ext uri="{FF2B5EF4-FFF2-40B4-BE49-F238E27FC236}">
                <a16:creationId xmlns:a16="http://schemas.microsoft.com/office/drawing/2014/main" id="{C47D6B57-0975-DB46-A8EF-3FDB255E8B2B}"/>
              </a:ext>
            </a:extLst>
          </p:cNvPr>
          <p:cNvSpPr/>
          <p:nvPr/>
        </p:nvSpPr>
        <p:spPr>
          <a:xfrm>
            <a:off x="8694459" y="5032076"/>
            <a:ext cx="760829" cy="52110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itolo 14">
            <a:extLst>
              <a:ext uri="{FF2B5EF4-FFF2-40B4-BE49-F238E27FC236}">
                <a16:creationId xmlns:a16="http://schemas.microsoft.com/office/drawing/2014/main" id="{431C6807-4625-5440-8CD9-FEF3BA9759BC}"/>
              </a:ext>
            </a:extLst>
          </p:cNvPr>
          <p:cNvSpPr txBox="1">
            <a:spLocks/>
          </p:cNvSpPr>
          <p:nvPr/>
        </p:nvSpPr>
        <p:spPr>
          <a:xfrm>
            <a:off x="424222" y="1855137"/>
            <a:ext cx="5123378" cy="618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it-IT" sz="1400" dirty="0">
                <a:solidFill>
                  <a:srgbClr val="1A415D"/>
                </a:solidFill>
                <a:latin typeface="+mn-lt"/>
              </a:rPr>
              <a:t>PER OTTENERE L’INCENTIVO SULLA TARIFFA DI INVIO A RICICLO:</a:t>
            </a:r>
          </a:p>
          <a:p>
            <a:endParaRPr lang="it-IT" sz="16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itolo 14">
            <a:extLst>
              <a:ext uri="{FF2B5EF4-FFF2-40B4-BE49-F238E27FC236}">
                <a16:creationId xmlns:a16="http://schemas.microsoft.com/office/drawing/2014/main" id="{42DDD012-7790-4149-B0D0-B4E2F38D27CD}"/>
              </a:ext>
            </a:extLst>
          </p:cNvPr>
          <p:cNvSpPr txBox="1">
            <a:spLocks/>
          </p:cNvSpPr>
          <p:nvPr/>
        </p:nvSpPr>
        <p:spPr>
          <a:xfrm>
            <a:off x="52162" y="4705517"/>
            <a:ext cx="2773334" cy="1240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it-IT" sz="2000">
                <a:solidFill>
                  <a:schemeClr val="bg1"/>
                </a:solidFill>
                <a:latin typeface="+mn-lt"/>
              </a:rPr>
              <a:t>COSTO TOTALE</a:t>
            </a:r>
          </a:p>
          <a:p>
            <a:pPr algn="ctr"/>
            <a:endParaRPr lang="it-IT" sz="2000" b="0">
              <a:solidFill>
                <a:schemeClr val="bg1"/>
              </a:solidFill>
              <a:latin typeface="+mn-lt"/>
            </a:endParaRPr>
          </a:p>
          <a:p>
            <a:pPr algn="ctr"/>
            <a:endParaRPr lang="it-IT" sz="2000" b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it-IT" sz="2000" b="0">
                <a:solidFill>
                  <a:schemeClr val="bg1"/>
                </a:solidFill>
                <a:latin typeface="+mn-lt"/>
              </a:rPr>
              <a:t> 1,70 €/m</a:t>
            </a:r>
            <a:r>
              <a:rPr lang="it-IT" sz="2000" b="0" baseline="30000">
                <a:solidFill>
                  <a:schemeClr val="bg1"/>
                </a:solidFill>
                <a:latin typeface="+mn-lt"/>
              </a:rPr>
              <a:t>3</a:t>
            </a:r>
          </a:p>
          <a:p>
            <a:pPr algn="ctr"/>
            <a:endParaRPr lang="it-IT" sz="20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olo 14">
            <a:extLst>
              <a:ext uri="{FF2B5EF4-FFF2-40B4-BE49-F238E27FC236}">
                <a16:creationId xmlns:a16="http://schemas.microsoft.com/office/drawing/2014/main" id="{A480FD71-7F21-4A40-9A8D-5ECA0B7D0230}"/>
              </a:ext>
            </a:extLst>
          </p:cNvPr>
          <p:cNvSpPr txBox="1">
            <a:spLocks/>
          </p:cNvSpPr>
          <p:nvPr/>
        </p:nvSpPr>
        <p:spPr>
          <a:xfrm>
            <a:off x="3207014" y="4689839"/>
            <a:ext cx="2387598" cy="1240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it-IT" sz="2000" dirty="0">
                <a:solidFill>
                  <a:schemeClr val="bg1"/>
                </a:solidFill>
                <a:latin typeface="+mn-lt"/>
              </a:rPr>
              <a:t>COSTO TOTALE con incentivi</a:t>
            </a:r>
          </a:p>
          <a:p>
            <a:pPr algn="ctr"/>
            <a:endParaRPr lang="it-IT" sz="2000" b="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it-IT" sz="2000" b="0" dirty="0">
                <a:solidFill>
                  <a:schemeClr val="bg1"/>
                </a:solidFill>
                <a:latin typeface="+mn-lt"/>
              </a:rPr>
              <a:t> 1,52 €/m</a:t>
            </a:r>
            <a:r>
              <a:rPr lang="it-IT" sz="2000" b="0" baseline="30000" dirty="0">
                <a:solidFill>
                  <a:schemeClr val="bg1"/>
                </a:solidFill>
                <a:latin typeface="+mn-lt"/>
              </a:rPr>
              <a:t>3</a:t>
            </a:r>
          </a:p>
          <a:p>
            <a:pPr algn="ctr"/>
            <a:endParaRPr lang="it-IT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itolo 14">
            <a:extLst>
              <a:ext uri="{FF2B5EF4-FFF2-40B4-BE49-F238E27FC236}">
                <a16:creationId xmlns:a16="http://schemas.microsoft.com/office/drawing/2014/main" id="{B46EC876-F742-6545-AA40-AA19D7BD1B78}"/>
              </a:ext>
            </a:extLst>
          </p:cNvPr>
          <p:cNvSpPr txBox="1">
            <a:spLocks/>
          </p:cNvSpPr>
          <p:nvPr/>
        </p:nvSpPr>
        <p:spPr>
          <a:xfrm>
            <a:off x="187225" y="6012226"/>
            <a:ext cx="5311075" cy="404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it-IT" sz="1600" dirty="0">
                <a:solidFill>
                  <a:srgbClr val="1A415D"/>
                </a:solidFill>
                <a:latin typeface="+mn-lt"/>
              </a:rPr>
              <a:t>RISPARMIO </a:t>
            </a:r>
            <a:r>
              <a:rPr lang="it-IT" sz="1600" dirty="0">
                <a:solidFill>
                  <a:srgbClr val="1A415D"/>
                </a:solidFill>
                <a:latin typeface="+mn-lt"/>
                <a:sym typeface="Wingdings" panose="05000000000000000000" pitchFamily="2" charset="2"/>
              </a:rPr>
              <a:t>   </a:t>
            </a:r>
            <a:r>
              <a:rPr lang="it-IT" sz="1600" i="0" u="none" strike="noStrike" dirty="0">
                <a:solidFill>
                  <a:srgbClr val="1A415D"/>
                </a:solidFill>
                <a:effectLst/>
                <a:latin typeface="+mn-lt"/>
              </a:rPr>
              <a:t>€ </a:t>
            </a:r>
            <a:r>
              <a:rPr lang="it-IT" sz="1600" dirty="0">
                <a:solidFill>
                  <a:srgbClr val="1A415D"/>
                </a:solidFill>
                <a:latin typeface="+mn-lt"/>
              </a:rPr>
              <a:t>97.021,05  </a:t>
            </a:r>
            <a:r>
              <a:rPr lang="it-IT" sz="1600" dirty="0">
                <a:solidFill>
                  <a:srgbClr val="1A415D"/>
                </a:solidFill>
                <a:latin typeface="+mn-lt"/>
                <a:sym typeface="Wingdings" panose="05000000000000000000" pitchFamily="2" charset="2"/>
              </a:rPr>
              <a:t> - 10%</a:t>
            </a:r>
            <a:endParaRPr lang="it-IT" sz="1600" dirty="0">
              <a:solidFill>
                <a:srgbClr val="1A415D"/>
              </a:solidFill>
              <a:latin typeface="+mn-lt"/>
            </a:endParaRPr>
          </a:p>
          <a:p>
            <a:pPr algn="ctr"/>
            <a:endParaRPr lang="it-IT" sz="28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Rettangolo 4">
            <a:extLst>
              <a:ext uri="{FF2B5EF4-FFF2-40B4-BE49-F238E27FC236}">
                <a16:creationId xmlns:a16="http://schemas.microsoft.com/office/drawing/2014/main" id="{ED20792F-FA43-E148-88E1-26E23743DBBB}"/>
              </a:ext>
            </a:extLst>
          </p:cNvPr>
          <p:cNvSpPr/>
          <p:nvPr/>
        </p:nvSpPr>
        <p:spPr>
          <a:xfrm>
            <a:off x="5594612" y="4581653"/>
            <a:ext cx="6420859" cy="18351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Diagramma 47">
            <a:extLst>
              <a:ext uri="{FF2B5EF4-FFF2-40B4-BE49-F238E27FC236}">
                <a16:creationId xmlns:a16="http://schemas.microsoft.com/office/drawing/2014/main" id="{1ED61C93-D799-F942-A604-BA5764EC27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785491"/>
              </p:ext>
            </p:extLst>
          </p:nvPr>
        </p:nvGraphicFramePr>
        <p:xfrm>
          <a:off x="5594612" y="1420429"/>
          <a:ext cx="4520634" cy="307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asellaDiTesto 48">
            <a:extLst>
              <a:ext uri="{FF2B5EF4-FFF2-40B4-BE49-F238E27FC236}">
                <a16:creationId xmlns:a16="http://schemas.microsoft.com/office/drawing/2014/main" id="{2E601806-15EA-8742-AAC4-FA47CD6D2825}"/>
              </a:ext>
            </a:extLst>
          </p:cNvPr>
          <p:cNvSpPr txBox="1"/>
          <p:nvPr/>
        </p:nvSpPr>
        <p:spPr>
          <a:xfrm>
            <a:off x="10117242" y="1532196"/>
            <a:ext cx="1988927" cy="489514"/>
          </a:xfrm>
          <a:prstGeom prst="rect">
            <a:avLst/>
          </a:prstGeom>
          <a:noFill/>
          <a:ln w="38100">
            <a:noFill/>
            <a:prstDash val="sysDot"/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2867025"/>
                      <a:gd name="connsiteY0" fmla="*/ 0 h 590931"/>
                      <a:gd name="connsiteX1" fmla="*/ 544735 w 2867025"/>
                      <a:gd name="connsiteY1" fmla="*/ 0 h 590931"/>
                      <a:gd name="connsiteX2" fmla="*/ 1175480 w 2867025"/>
                      <a:gd name="connsiteY2" fmla="*/ 0 h 590931"/>
                      <a:gd name="connsiteX3" fmla="*/ 1777556 w 2867025"/>
                      <a:gd name="connsiteY3" fmla="*/ 0 h 590931"/>
                      <a:gd name="connsiteX4" fmla="*/ 2293620 w 2867025"/>
                      <a:gd name="connsiteY4" fmla="*/ 0 h 590931"/>
                      <a:gd name="connsiteX5" fmla="*/ 2867025 w 2867025"/>
                      <a:gd name="connsiteY5" fmla="*/ 0 h 590931"/>
                      <a:gd name="connsiteX6" fmla="*/ 2867025 w 2867025"/>
                      <a:gd name="connsiteY6" fmla="*/ 590931 h 590931"/>
                      <a:gd name="connsiteX7" fmla="*/ 2264950 w 2867025"/>
                      <a:gd name="connsiteY7" fmla="*/ 590931 h 590931"/>
                      <a:gd name="connsiteX8" fmla="*/ 1691545 w 2867025"/>
                      <a:gd name="connsiteY8" fmla="*/ 590931 h 590931"/>
                      <a:gd name="connsiteX9" fmla="*/ 1175480 w 2867025"/>
                      <a:gd name="connsiteY9" fmla="*/ 590931 h 590931"/>
                      <a:gd name="connsiteX10" fmla="*/ 602075 w 2867025"/>
                      <a:gd name="connsiteY10" fmla="*/ 590931 h 590931"/>
                      <a:gd name="connsiteX11" fmla="*/ 0 w 2867025"/>
                      <a:gd name="connsiteY11" fmla="*/ 590931 h 590931"/>
                      <a:gd name="connsiteX12" fmla="*/ 0 w 2867025"/>
                      <a:gd name="connsiteY12" fmla="*/ 0 h 590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67025" h="590931" extrusionOk="0">
                        <a:moveTo>
                          <a:pt x="0" y="0"/>
                        </a:moveTo>
                        <a:cubicBezTo>
                          <a:pt x="205245" y="7318"/>
                          <a:pt x="286107" y="11196"/>
                          <a:pt x="544735" y="0"/>
                        </a:cubicBezTo>
                        <a:cubicBezTo>
                          <a:pt x="803364" y="-11196"/>
                          <a:pt x="886390" y="-26646"/>
                          <a:pt x="1175480" y="0"/>
                        </a:cubicBezTo>
                        <a:cubicBezTo>
                          <a:pt x="1464570" y="26646"/>
                          <a:pt x="1530943" y="28996"/>
                          <a:pt x="1777556" y="0"/>
                        </a:cubicBezTo>
                        <a:cubicBezTo>
                          <a:pt x="2024169" y="-28996"/>
                          <a:pt x="2164715" y="16668"/>
                          <a:pt x="2293620" y="0"/>
                        </a:cubicBezTo>
                        <a:cubicBezTo>
                          <a:pt x="2422525" y="-16668"/>
                          <a:pt x="2651172" y="16572"/>
                          <a:pt x="2867025" y="0"/>
                        </a:cubicBezTo>
                        <a:cubicBezTo>
                          <a:pt x="2849018" y="165013"/>
                          <a:pt x="2866445" y="458997"/>
                          <a:pt x="2867025" y="590931"/>
                        </a:cubicBezTo>
                        <a:cubicBezTo>
                          <a:pt x="2624974" y="561115"/>
                          <a:pt x="2529957" y="602977"/>
                          <a:pt x="2264950" y="590931"/>
                        </a:cubicBezTo>
                        <a:cubicBezTo>
                          <a:pt x="1999943" y="578885"/>
                          <a:pt x="1918816" y="562926"/>
                          <a:pt x="1691545" y="590931"/>
                        </a:cubicBezTo>
                        <a:cubicBezTo>
                          <a:pt x="1464275" y="618936"/>
                          <a:pt x="1423830" y="608264"/>
                          <a:pt x="1175480" y="590931"/>
                        </a:cubicBezTo>
                        <a:cubicBezTo>
                          <a:pt x="927130" y="573598"/>
                          <a:pt x="804789" y="580214"/>
                          <a:pt x="602075" y="590931"/>
                        </a:cubicBezTo>
                        <a:cubicBezTo>
                          <a:pt x="399362" y="601648"/>
                          <a:pt x="122514" y="600072"/>
                          <a:pt x="0" y="590931"/>
                        </a:cubicBezTo>
                        <a:cubicBezTo>
                          <a:pt x="25222" y="317264"/>
                          <a:pt x="-26782" y="1278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>
                <a:latin typeface="+mn-lt"/>
              </a:rPr>
              <a:t>- 15% </a:t>
            </a:r>
            <a:r>
              <a:rPr lang="en-US" sz="2400" b="0" dirty="0">
                <a:latin typeface="+mn-lt"/>
              </a:rPr>
              <a:t>SUL COSTO DI PROGETTAZIONE</a:t>
            </a:r>
          </a:p>
        </p:txBody>
      </p:sp>
      <p:sp>
        <p:nvSpPr>
          <p:cNvPr id="17" name="CasellaDiTesto 49">
            <a:extLst>
              <a:ext uri="{FF2B5EF4-FFF2-40B4-BE49-F238E27FC236}">
                <a16:creationId xmlns:a16="http://schemas.microsoft.com/office/drawing/2014/main" id="{47606039-11A7-9B43-93F5-D66D8B9DDB6F}"/>
              </a:ext>
            </a:extLst>
          </p:cNvPr>
          <p:cNvSpPr txBox="1"/>
          <p:nvPr/>
        </p:nvSpPr>
        <p:spPr>
          <a:xfrm>
            <a:off x="10117243" y="2164476"/>
            <a:ext cx="1988927" cy="489514"/>
          </a:xfrm>
          <a:prstGeom prst="rect">
            <a:avLst/>
          </a:prstGeom>
          <a:noFill/>
          <a:ln w="38100">
            <a:noFill/>
            <a:prstDash val="sysDot"/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2867025"/>
                      <a:gd name="connsiteY0" fmla="*/ 0 h 590931"/>
                      <a:gd name="connsiteX1" fmla="*/ 544735 w 2867025"/>
                      <a:gd name="connsiteY1" fmla="*/ 0 h 590931"/>
                      <a:gd name="connsiteX2" fmla="*/ 1175480 w 2867025"/>
                      <a:gd name="connsiteY2" fmla="*/ 0 h 590931"/>
                      <a:gd name="connsiteX3" fmla="*/ 1777556 w 2867025"/>
                      <a:gd name="connsiteY3" fmla="*/ 0 h 590931"/>
                      <a:gd name="connsiteX4" fmla="*/ 2293620 w 2867025"/>
                      <a:gd name="connsiteY4" fmla="*/ 0 h 590931"/>
                      <a:gd name="connsiteX5" fmla="*/ 2867025 w 2867025"/>
                      <a:gd name="connsiteY5" fmla="*/ 0 h 590931"/>
                      <a:gd name="connsiteX6" fmla="*/ 2867025 w 2867025"/>
                      <a:gd name="connsiteY6" fmla="*/ 590931 h 590931"/>
                      <a:gd name="connsiteX7" fmla="*/ 2264950 w 2867025"/>
                      <a:gd name="connsiteY7" fmla="*/ 590931 h 590931"/>
                      <a:gd name="connsiteX8" fmla="*/ 1691545 w 2867025"/>
                      <a:gd name="connsiteY8" fmla="*/ 590931 h 590931"/>
                      <a:gd name="connsiteX9" fmla="*/ 1175480 w 2867025"/>
                      <a:gd name="connsiteY9" fmla="*/ 590931 h 590931"/>
                      <a:gd name="connsiteX10" fmla="*/ 602075 w 2867025"/>
                      <a:gd name="connsiteY10" fmla="*/ 590931 h 590931"/>
                      <a:gd name="connsiteX11" fmla="*/ 0 w 2867025"/>
                      <a:gd name="connsiteY11" fmla="*/ 590931 h 590931"/>
                      <a:gd name="connsiteX12" fmla="*/ 0 w 2867025"/>
                      <a:gd name="connsiteY12" fmla="*/ 0 h 590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67025" h="590931" extrusionOk="0">
                        <a:moveTo>
                          <a:pt x="0" y="0"/>
                        </a:moveTo>
                        <a:cubicBezTo>
                          <a:pt x="205245" y="7318"/>
                          <a:pt x="286107" y="11196"/>
                          <a:pt x="544735" y="0"/>
                        </a:cubicBezTo>
                        <a:cubicBezTo>
                          <a:pt x="803364" y="-11196"/>
                          <a:pt x="886390" y="-26646"/>
                          <a:pt x="1175480" y="0"/>
                        </a:cubicBezTo>
                        <a:cubicBezTo>
                          <a:pt x="1464570" y="26646"/>
                          <a:pt x="1530943" y="28996"/>
                          <a:pt x="1777556" y="0"/>
                        </a:cubicBezTo>
                        <a:cubicBezTo>
                          <a:pt x="2024169" y="-28996"/>
                          <a:pt x="2164715" y="16668"/>
                          <a:pt x="2293620" y="0"/>
                        </a:cubicBezTo>
                        <a:cubicBezTo>
                          <a:pt x="2422525" y="-16668"/>
                          <a:pt x="2651172" y="16572"/>
                          <a:pt x="2867025" y="0"/>
                        </a:cubicBezTo>
                        <a:cubicBezTo>
                          <a:pt x="2849018" y="165013"/>
                          <a:pt x="2866445" y="458997"/>
                          <a:pt x="2867025" y="590931"/>
                        </a:cubicBezTo>
                        <a:cubicBezTo>
                          <a:pt x="2624974" y="561115"/>
                          <a:pt x="2529957" y="602977"/>
                          <a:pt x="2264950" y="590931"/>
                        </a:cubicBezTo>
                        <a:cubicBezTo>
                          <a:pt x="1999943" y="578885"/>
                          <a:pt x="1918816" y="562926"/>
                          <a:pt x="1691545" y="590931"/>
                        </a:cubicBezTo>
                        <a:cubicBezTo>
                          <a:pt x="1464275" y="618936"/>
                          <a:pt x="1423830" y="608264"/>
                          <a:pt x="1175480" y="590931"/>
                        </a:cubicBezTo>
                        <a:cubicBezTo>
                          <a:pt x="927130" y="573598"/>
                          <a:pt x="804789" y="580214"/>
                          <a:pt x="602075" y="590931"/>
                        </a:cubicBezTo>
                        <a:cubicBezTo>
                          <a:pt x="399362" y="601648"/>
                          <a:pt x="122514" y="600072"/>
                          <a:pt x="0" y="590931"/>
                        </a:cubicBezTo>
                        <a:cubicBezTo>
                          <a:pt x="25222" y="317264"/>
                          <a:pt x="-26782" y="1278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>
                <a:latin typeface="+mn-lt"/>
              </a:rPr>
              <a:t>- 15% </a:t>
            </a:r>
            <a:r>
              <a:rPr lang="en-US" sz="2400" b="0" dirty="0">
                <a:latin typeface="+mn-lt"/>
              </a:rPr>
              <a:t>SUL COSTO DI RIUSO</a:t>
            </a:r>
          </a:p>
        </p:txBody>
      </p:sp>
      <p:sp>
        <p:nvSpPr>
          <p:cNvPr id="18" name="CasellaDiTesto 50">
            <a:extLst>
              <a:ext uri="{FF2B5EF4-FFF2-40B4-BE49-F238E27FC236}">
                <a16:creationId xmlns:a16="http://schemas.microsoft.com/office/drawing/2014/main" id="{2E61816B-E0D2-6243-B8B2-AB4D967AA296}"/>
              </a:ext>
            </a:extLst>
          </p:cNvPr>
          <p:cNvSpPr txBox="1"/>
          <p:nvPr/>
        </p:nvSpPr>
        <p:spPr>
          <a:xfrm>
            <a:off x="10162258" y="3111103"/>
            <a:ext cx="1988927" cy="489514"/>
          </a:xfrm>
          <a:prstGeom prst="rect">
            <a:avLst/>
          </a:prstGeom>
          <a:noFill/>
          <a:ln w="38100">
            <a:noFill/>
            <a:prstDash val="sysDot"/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2867025"/>
                      <a:gd name="connsiteY0" fmla="*/ 0 h 590931"/>
                      <a:gd name="connsiteX1" fmla="*/ 544735 w 2867025"/>
                      <a:gd name="connsiteY1" fmla="*/ 0 h 590931"/>
                      <a:gd name="connsiteX2" fmla="*/ 1175480 w 2867025"/>
                      <a:gd name="connsiteY2" fmla="*/ 0 h 590931"/>
                      <a:gd name="connsiteX3" fmla="*/ 1777556 w 2867025"/>
                      <a:gd name="connsiteY3" fmla="*/ 0 h 590931"/>
                      <a:gd name="connsiteX4" fmla="*/ 2293620 w 2867025"/>
                      <a:gd name="connsiteY4" fmla="*/ 0 h 590931"/>
                      <a:gd name="connsiteX5" fmla="*/ 2867025 w 2867025"/>
                      <a:gd name="connsiteY5" fmla="*/ 0 h 590931"/>
                      <a:gd name="connsiteX6" fmla="*/ 2867025 w 2867025"/>
                      <a:gd name="connsiteY6" fmla="*/ 590931 h 590931"/>
                      <a:gd name="connsiteX7" fmla="*/ 2264950 w 2867025"/>
                      <a:gd name="connsiteY7" fmla="*/ 590931 h 590931"/>
                      <a:gd name="connsiteX8" fmla="*/ 1691545 w 2867025"/>
                      <a:gd name="connsiteY8" fmla="*/ 590931 h 590931"/>
                      <a:gd name="connsiteX9" fmla="*/ 1175480 w 2867025"/>
                      <a:gd name="connsiteY9" fmla="*/ 590931 h 590931"/>
                      <a:gd name="connsiteX10" fmla="*/ 602075 w 2867025"/>
                      <a:gd name="connsiteY10" fmla="*/ 590931 h 590931"/>
                      <a:gd name="connsiteX11" fmla="*/ 0 w 2867025"/>
                      <a:gd name="connsiteY11" fmla="*/ 590931 h 590931"/>
                      <a:gd name="connsiteX12" fmla="*/ 0 w 2867025"/>
                      <a:gd name="connsiteY12" fmla="*/ 0 h 590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67025" h="590931" extrusionOk="0">
                        <a:moveTo>
                          <a:pt x="0" y="0"/>
                        </a:moveTo>
                        <a:cubicBezTo>
                          <a:pt x="205245" y="7318"/>
                          <a:pt x="286107" y="11196"/>
                          <a:pt x="544735" y="0"/>
                        </a:cubicBezTo>
                        <a:cubicBezTo>
                          <a:pt x="803364" y="-11196"/>
                          <a:pt x="886390" y="-26646"/>
                          <a:pt x="1175480" y="0"/>
                        </a:cubicBezTo>
                        <a:cubicBezTo>
                          <a:pt x="1464570" y="26646"/>
                          <a:pt x="1530943" y="28996"/>
                          <a:pt x="1777556" y="0"/>
                        </a:cubicBezTo>
                        <a:cubicBezTo>
                          <a:pt x="2024169" y="-28996"/>
                          <a:pt x="2164715" y="16668"/>
                          <a:pt x="2293620" y="0"/>
                        </a:cubicBezTo>
                        <a:cubicBezTo>
                          <a:pt x="2422525" y="-16668"/>
                          <a:pt x="2651172" y="16572"/>
                          <a:pt x="2867025" y="0"/>
                        </a:cubicBezTo>
                        <a:cubicBezTo>
                          <a:pt x="2849018" y="165013"/>
                          <a:pt x="2866445" y="458997"/>
                          <a:pt x="2867025" y="590931"/>
                        </a:cubicBezTo>
                        <a:cubicBezTo>
                          <a:pt x="2624974" y="561115"/>
                          <a:pt x="2529957" y="602977"/>
                          <a:pt x="2264950" y="590931"/>
                        </a:cubicBezTo>
                        <a:cubicBezTo>
                          <a:pt x="1999943" y="578885"/>
                          <a:pt x="1918816" y="562926"/>
                          <a:pt x="1691545" y="590931"/>
                        </a:cubicBezTo>
                        <a:cubicBezTo>
                          <a:pt x="1464275" y="618936"/>
                          <a:pt x="1423830" y="608264"/>
                          <a:pt x="1175480" y="590931"/>
                        </a:cubicBezTo>
                        <a:cubicBezTo>
                          <a:pt x="927130" y="573598"/>
                          <a:pt x="804789" y="580214"/>
                          <a:pt x="602075" y="590931"/>
                        </a:cubicBezTo>
                        <a:cubicBezTo>
                          <a:pt x="399362" y="601648"/>
                          <a:pt x="122514" y="600072"/>
                          <a:pt x="0" y="590931"/>
                        </a:cubicBezTo>
                        <a:cubicBezTo>
                          <a:pt x="25222" y="317264"/>
                          <a:pt x="-26782" y="1278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>
                <a:solidFill>
                  <a:srgbClr val="FF0000"/>
                </a:solidFill>
                <a:latin typeface="+mn-lt"/>
              </a:rPr>
              <a:t>- 15% </a:t>
            </a:r>
            <a:r>
              <a:rPr lang="en-US" sz="2400" b="0">
                <a:solidFill>
                  <a:srgbClr val="FF0000"/>
                </a:solidFill>
                <a:latin typeface="+mn-lt"/>
              </a:rPr>
              <a:t>SULLE TARIFFA DI INVIO A RICICLO</a:t>
            </a:r>
          </a:p>
        </p:txBody>
      </p:sp>
      <p:sp>
        <p:nvSpPr>
          <p:cNvPr id="19" name="CasellaDiTesto 51">
            <a:extLst>
              <a:ext uri="{FF2B5EF4-FFF2-40B4-BE49-F238E27FC236}">
                <a16:creationId xmlns:a16="http://schemas.microsoft.com/office/drawing/2014/main" id="{2A869465-BC1A-BF48-B53D-B3B84F72DCF9}"/>
              </a:ext>
            </a:extLst>
          </p:cNvPr>
          <p:cNvSpPr txBox="1"/>
          <p:nvPr/>
        </p:nvSpPr>
        <p:spPr>
          <a:xfrm>
            <a:off x="10114837" y="4077990"/>
            <a:ext cx="2085890" cy="602655"/>
          </a:xfrm>
          <a:prstGeom prst="rect">
            <a:avLst/>
          </a:prstGeom>
          <a:noFill/>
          <a:ln w="38100">
            <a:noFill/>
            <a:prstDash val="sysDot"/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2867025"/>
                      <a:gd name="connsiteY0" fmla="*/ 0 h 590931"/>
                      <a:gd name="connsiteX1" fmla="*/ 544735 w 2867025"/>
                      <a:gd name="connsiteY1" fmla="*/ 0 h 590931"/>
                      <a:gd name="connsiteX2" fmla="*/ 1175480 w 2867025"/>
                      <a:gd name="connsiteY2" fmla="*/ 0 h 590931"/>
                      <a:gd name="connsiteX3" fmla="*/ 1777556 w 2867025"/>
                      <a:gd name="connsiteY3" fmla="*/ 0 h 590931"/>
                      <a:gd name="connsiteX4" fmla="*/ 2293620 w 2867025"/>
                      <a:gd name="connsiteY4" fmla="*/ 0 h 590931"/>
                      <a:gd name="connsiteX5" fmla="*/ 2867025 w 2867025"/>
                      <a:gd name="connsiteY5" fmla="*/ 0 h 590931"/>
                      <a:gd name="connsiteX6" fmla="*/ 2867025 w 2867025"/>
                      <a:gd name="connsiteY6" fmla="*/ 590931 h 590931"/>
                      <a:gd name="connsiteX7" fmla="*/ 2264950 w 2867025"/>
                      <a:gd name="connsiteY7" fmla="*/ 590931 h 590931"/>
                      <a:gd name="connsiteX8" fmla="*/ 1691545 w 2867025"/>
                      <a:gd name="connsiteY8" fmla="*/ 590931 h 590931"/>
                      <a:gd name="connsiteX9" fmla="*/ 1175480 w 2867025"/>
                      <a:gd name="connsiteY9" fmla="*/ 590931 h 590931"/>
                      <a:gd name="connsiteX10" fmla="*/ 602075 w 2867025"/>
                      <a:gd name="connsiteY10" fmla="*/ 590931 h 590931"/>
                      <a:gd name="connsiteX11" fmla="*/ 0 w 2867025"/>
                      <a:gd name="connsiteY11" fmla="*/ 590931 h 590931"/>
                      <a:gd name="connsiteX12" fmla="*/ 0 w 2867025"/>
                      <a:gd name="connsiteY12" fmla="*/ 0 h 590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67025" h="590931" extrusionOk="0">
                        <a:moveTo>
                          <a:pt x="0" y="0"/>
                        </a:moveTo>
                        <a:cubicBezTo>
                          <a:pt x="205245" y="7318"/>
                          <a:pt x="286107" y="11196"/>
                          <a:pt x="544735" y="0"/>
                        </a:cubicBezTo>
                        <a:cubicBezTo>
                          <a:pt x="803364" y="-11196"/>
                          <a:pt x="886390" y="-26646"/>
                          <a:pt x="1175480" y="0"/>
                        </a:cubicBezTo>
                        <a:cubicBezTo>
                          <a:pt x="1464570" y="26646"/>
                          <a:pt x="1530943" y="28996"/>
                          <a:pt x="1777556" y="0"/>
                        </a:cubicBezTo>
                        <a:cubicBezTo>
                          <a:pt x="2024169" y="-28996"/>
                          <a:pt x="2164715" y="16668"/>
                          <a:pt x="2293620" y="0"/>
                        </a:cubicBezTo>
                        <a:cubicBezTo>
                          <a:pt x="2422525" y="-16668"/>
                          <a:pt x="2651172" y="16572"/>
                          <a:pt x="2867025" y="0"/>
                        </a:cubicBezTo>
                        <a:cubicBezTo>
                          <a:pt x="2849018" y="165013"/>
                          <a:pt x="2866445" y="458997"/>
                          <a:pt x="2867025" y="590931"/>
                        </a:cubicBezTo>
                        <a:cubicBezTo>
                          <a:pt x="2624974" y="561115"/>
                          <a:pt x="2529957" y="602977"/>
                          <a:pt x="2264950" y="590931"/>
                        </a:cubicBezTo>
                        <a:cubicBezTo>
                          <a:pt x="1999943" y="578885"/>
                          <a:pt x="1918816" y="562926"/>
                          <a:pt x="1691545" y="590931"/>
                        </a:cubicBezTo>
                        <a:cubicBezTo>
                          <a:pt x="1464275" y="618936"/>
                          <a:pt x="1423830" y="608264"/>
                          <a:pt x="1175480" y="590931"/>
                        </a:cubicBezTo>
                        <a:cubicBezTo>
                          <a:pt x="927130" y="573598"/>
                          <a:pt x="804789" y="580214"/>
                          <a:pt x="602075" y="590931"/>
                        </a:cubicBezTo>
                        <a:cubicBezTo>
                          <a:pt x="399362" y="601648"/>
                          <a:pt x="122514" y="600072"/>
                          <a:pt x="0" y="590931"/>
                        </a:cubicBezTo>
                        <a:cubicBezTo>
                          <a:pt x="25222" y="317264"/>
                          <a:pt x="-26782" y="1278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+ 30% </a:t>
            </a:r>
            <a:r>
              <a:rPr lang="en-US" sz="1400" b="0" dirty="0">
                <a:latin typeface="+mn-lt"/>
              </a:rPr>
              <a:t>SUL RICAVO DA VENDITA AR </a:t>
            </a:r>
          </a:p>
        </p:txBody>
      </p:sp>
      <p:sp>
        <p:nvSpPr>
          <p:cNvPr id="20" name="Titolo 14">
            <a:extLst>
              <a:ext uri="{FF2B5EF4-FFF2-40B4-BE49-F238E27FC236}">
                <a16:creationId xmlns:a16="http://schemas.microsoft.com/office/drawing/2014/main" id="{2DDAB006-FCB9-5141-BAC2-7A4124E196D9}"/>
              </a:ext>
            </a:extLst>
          </p:cNvPr>
          <p:cNvSpPr txBox="1">
            <a:spLocks/>
          </p:cNvSpPr>
          <p:nvPr/>
        </p:nvSpPr>
        <p:spPr>
          <a:xfrm>
            <a:off x="200697" y="2054554"/>
            <a:ext cx="5170645" cy="2849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it-IT" sz="2400" dirty="0">
                <a:solidFill>
                  <a:srgbClr val="FF0000"/>
                </a:solidFill>
                <a:latin typeface="+mn-lt"/>
              </a:rPr>
              <a:t>+ 500 h </a:t>
            </a:r>
            <a:r>
              <a:rPr lang="it-IT" sz="2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manodopera </a:t>
            </a:r>
          </a:p>
          <a:p>
            <a:pPr algn="ctr">
              <a:lnSpc>
                <a:spcPct val="120000"/>
              </a:lnSpc>
            </a:pPr>
            <a:endParaRPr lang="it-IT" sz="24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it-IT" sz="2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cernita dei materiali </a:t>
            </a:r>
          </a:p>
          <a:p>
            <a:pPr>
              <a:lnSpc>
                <a:spcPct val="120000"/>
              </a:lnSpc>
            </a:pPr>
            <a:r>
              <a:rPr lang="it-IT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                               CER 17 01 01</a:t>
            </a:r>
          </a:p>
          <a:p>
            <a:pPr>
              <a:lnSpc>
                <a:spcPct val="120000"/>
              </a:lnSpc>
            </a:pPr>
            <a:r>
              <a:rPr lang="it-IT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CER 17 09 04            CER 17 01 07 </a:t>
            </a:r>
          </a:p>
          <a:p>
            <a:pPr>
              <a:lnSpc>
                <a:spcPct val="120000"/>
              </a:lnSpc>
            </a:pPr>
            <a:r>
              <a:rPr lang="it-IT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                               CER 17 04 05</a:t>
            </a:r>
            <a:endParaRPr lang="it-IT" sz="14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2" name="Freccia a destra 6">
            <a:extLst>
              <a:ext uri="{FF2B5EF4-FFF2-40B4-BE49-F238E27FC236}">
                <a16:creationId xmlns:a16="http://schemas.microsoft.com/office/drawing/2014/main" id="{F88FF78D-7482-A943-9732-DFFD87A4F522}"/>
              </a:ext>
            </a:extLst>
          </p:cNvPr>
          <p:cNvSpPr/>
          <p:nvPr/>
        </p:nvSpPr>
        <p:spPr>
          <a:xfrm>
            <a:off x="8694459" y="5032076"/>
            <a:ext cx="760829" cy="52110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Freccia a destra 46">
            <a:extLst>
              <a:ext uri="{FF2B5EF4-FFF2-40B4-BE49-F238E27FC236}">
                <a16:creationId xmlns:a16="http://schemas.microsoft.com/office/drawing/2014/main" id="{AB7F77C3-4977-AA46-8437-B278553693B6}"/>
              </a:ext>
            </a:extLst>
          </p:cNvPr>
          <p:cNvSpPr/>
          <p:nvPr/>
        </p:nvSpPr>
        <p:spPr>
          <a:xfrm>
            <a:off x="2542496" y="5060156"/>
            <a:ext cx="760829" cy="52110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Freccia a destra 46">
            <a:extLst>
              <a:ext uri="{FF2B5EF4-FFF2-40B4-BE49-F238E27FC236}">
                <a16:creationId xmlns:a16="http://schemas.microsoft.com/office/drawing/2014/main" id="{89620896-E20B-0F49-978E-23FE921EC3D8}"/>
              </a:ext>
            </a:extLst>
          </p:cNvPr>
          <p:cNvSpPr/>
          <p:nvPr/>
        </p:nvSpPr>
        <p:spPr>
          <a:xfrm>
            <a:off x="1827635" y="3920349"/>
            <a:ext cx="498237" cy="1554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8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405F-40AE-E448-8B18-06052E75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CONCLUSIONI E SVILUPPI FUTURI</a:t>
            </a:r>
            <a:br>
              <a:rPr lang="it-IT" dirty="0"/>
            </a:b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A4BB-93F7-B344-A72E-0286226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0192-B4E9-EC42-811C-12921E7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B5F2034-4F78-1B48-AE9C-581F0A23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531486"/>
            <a:ext cx="9720073" cy="474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Il COSTO MEDIO TOTALE per la demolizione e per la gestione dei rifiuti da costruzione e demolizione è di 5,37 € ogni m</a:t>
            </a:r>
            <a:r>
              <a:rPr lang="it-IT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3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 demolito.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Tale costo si riduce nei casi in cui i ricavi derivati dalla vendita di rifiuti di ferro e acciaio riescono a compensare i costi di invio in impianto di riciclo o in discarica degli altri flussi e nei casi in cui il flusso di rifiuti misti da C&amp;D (17 09 04) viene inviato a riciclo o riutilizzato in situ. </a:t>
            </a:r>
            <a:endParaRPr lang="it-IT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 tutti i casi in cui la demolizione selettiva 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viene eseguita correttamente 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il costo totale è di circa 10 €/m</a:t>
            </a:r>
            <a:r>
              <a:rPr lang="it-IT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mentre nei casi in cui la demolizione 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non viene effettuata selettivamente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(gli ultimi due casi), il costo è di circa 2-3 €/m</a:t>
            </a:r>
            <a:r>
              <a:rPr lang="it-IT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800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Riconoscendo la difficoltà nell’applicazione di incentivi monetari diretti, uno dei possibili sviluppi futuri della ricerca è quello di 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convertire tali incentivi in criteri premianti per gare d'appalto.</a:t>
            </a:r>
          </a:p>
        </p:txBody>
      </p:sp>
    </p:spTree>
    <p:extLst>
      <p:ext uri="{BB962C8B-B14F-4D97-AF65-F5344CB8AC3E}">
        <p14:creationId xmlns:p14="http://schemas.microsoft.com/office/powerpoint/2010/main" val="3186699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95423067-54BE-43F3-98F0-425BE0A24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federicacarla.carollo@polimi.it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93BF365-604E-4764-9C41-CB2A28820F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per l’attenzione!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8527E4-3811-4190-B2FB-CFA3CA01F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Federica CAROLLO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3ACBAF-166E-4F51-ACA3-35D7403AE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98FDDE-9405-44A8-82D8-D8E06A0D8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B0D18-B194-4020-A235-268D5D3199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74FD4F95-4B86-F746-9560-9AE1AD50C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</a:blip>
          <a:srcRect t="-1" b="75"/>
          <a:stretch/>
        </p:blipFill>
        <p:spPr>
          <a:xfrm>
            <a:off x="746343" y="487681"/>
            <a:ext cx="10788828" cy="578510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9614A6F-8D9A-4E6F-B71F-7C908F52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SISTEMA DI GESTIONE DEI RIFIUTI DA DEMOLIZIONE E COSTRUZIONE</a:t>
            </a:r>
            <a:br>
              <a:rPr lang="en-US" dirty="0"/>
            </a:b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9C602E-37CA-4771-BD60-A981D969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109A15-2839-42F0-ADE4-4E945E20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graphicFrame>
        <p:nvGraphicFramePr>
          <p:cNvPr id="6" name="Diagramma 13">
            <a:extLst>
              <a:ext uri="{FF2B5EF4-FFF2-40B4-BE49-F238E27FC236}">
                <a16:creationId xmlns:a16="http://schemas.microsoft.com/office/drawing/2014/main" id="{03C048F0-E91E-F642-9036-8F3725071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267682"/>
              </p:ext>
            </p:extLst>
          </p:nvPr>
        </p:nvGraphicFramePr>
        <p:xfrm>
          <a:off x="656828" y="1821519"/>
          <a:ext cx="10878343" cy="445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716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B150FB-F3EF-4715-AFBE-6923DFAB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COSTING</a:t>
            </a:r>
            <a:br>
              <a:rPr lang="en-US" dirty="0"/>
            </a:b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F224853-331B-46E7-916A-F6DFC53E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EB6C-C904-4BBA-BAD9-5E212F58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9" name="CasellaDiTesto 7">
            <a:extLst>
              <a:ext uri="{FF2B5EF4-FFF2-40B4-BE49-F238E27FC236}">
                <a16:creationId xmlns:a16="http://schemas.microsoft.com/office/drawing/2014/main" id="{3BB8BD43-6116-DD42-81A8-B97997B695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4128" y="1851911"/>
            <a:ext cx="4227151" cy="3274955"/>
          </a:xfrm>
          <a:prstGeom prst="rect">
            <a:avLst/>
          </a:prstGeom>
          <a:solidFill>
            <a:schemeClr val="bg2">
              <a:alpha val="33000"/>
            </a:schemeClr>
          </a:solidFill>
        </p:spPr>
        <p:txBody>
          <a:bodyPr wrap="square" lIns="91440" tIns="45720" rIns="91440" bIns="45720" anchor="t">
            <a:normAutofit fontScale="92500" lnSpcReduction="20000"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dirty="0">
                <a:ea typeface="MS Mincho"/>
                <a:cs typeface="Arial"/>
              </a:rPr>
              <a:t>Il Life </a:t>
            </a:r>
            <a:r>
              <a:rPr lang="it-IT" sz="2400" dirty="0" err="1">
                <a:ea typeface="MS Mincho"/>
                <a:cs typeface="Arial"/>
              </a:rPr>
              <a:t>Cycle</a:t>
            </a:r>
            <a:r>
              <a:rPr lang="it-IT" sz="2400" dirty="0">
                <a:ea typeface="MS Mincho"/>
                <a:cs typeface="Arial"/>
              </a:rPr>
              <a:t> </a:t>
            </a:r>
            <a:r>
              <a:rPr lang="it-IT" sz="2400" dirty="0" err="1">
                <a:ea typeface="MS Mincho"/>
                <a:cs typeface="Arial"/>
              </a:rPr>
              <a:t>Costing</a:t>
            </a:r>
            <a:r>
              <a:rPr lang="it-IT" sz="2400" dirty="0">
                <a:ea typeface="MS Mincho"/>
                <a:cs typeface="Arial"/>
              </a:rPr>
              <a:t> (LCC) è una metodologia che riassume i costi complessivi di un prodotto, processo o servizio direttamente sostenuti da uno o più attori durante tutto ciclo di vita.</a:t>
            </a:r>
          </a:p>
          <a:p>
            <a:endParaRPr lang="it-IT" sz="2400" dirty="0">
              <a:ea typeface="MS Mincho"/>
              <a:cs typeface="Arial"/>
            </a:endParaRPr>
          </a:p>
          <a:p>
            <a:r>
              <a:rPr lang="it-IT" sz="2400" dirty="0">
                <a:ea typeface="MS Mincho"/>
                <a:cs typeface="Arial"/>
              </a:rPr>
              <a:t>Categorie di costo incluse: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ea typeface="MS Mincho"/>
                <a:cs typeface="Arial"/>
              </a:rPr>
              <a:t>Costi preliminari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ea typeface="MS Mincho"/>
                <a:cs typeface="Arial"/>
              </a:rPr>
              <a:t>Costi di acquisizione macchinari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ea typeface="MS Mincho"/>
                <a:cs typeface="Arial"/>
              </a:rPr>
              <a:t>Costi operativi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ea typeface="MS Mincho"/>
                <a:cs typeface="Arial"/>
              </a:rPr>
              <a:t>Costi di conferimento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latin typeface="Century Gothic"/>
              <a:ea typeface="MS Mincho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latin typeface="Century Gothic"/>
              <a:ea typeface="MS Mincho"/>
              <a:cs typeface="Arial"/>
            </a:endParaRPr>
          </a:p>
          <a:p>
            <a:endParaRPr lang="it-IT" dirty="0">
              <a:latin typeface="Century Gothic"/>
              <a:ea typeface="MS Mincho"/>
              <a:cs typeface="Arial"/>
            </a:endParaRPr>
          </a:p>
        </p:txBody>
      </p:sp>
      <p:grpSp>
        <p:nvGrpSpPr>
          <p:cNvPr id="13" name="Group 58">
            <a:extLst>
              <a:ext uri="{FF2B5EF4-FFF2-40B4-BE49-F238E27FC236}">
                <a16:creationId xmlns:a16="http://schemas.microsoft.com/office/drawing/2014/main" id="{170A32B6-2DD8-8945-84C6-F88001E5BE19}"/>
              </a:ext>
            </a:extLst>
          </p:cNvPr>
          <p:cNvGrpSpPr/>
          <p:nvPr/>
        </p:nvGrpSpPr>
        <p:grpSpPr>
          <a:xfrm>
            <a:off x="5635002" y="865484"/>
            <a:ext cx="7053232" cy="4378435"/>
            <a:chOff x="1022083" y="672289"/>
            <a:chExt cx="9425311" cy="5850951"/>
          </a:xfrm>
        </p:grpSpPr>
        <p:grpSp>
          <p:nvGrpSpPr>
            <p:cNvPr id="15" name="Group 45">
              <a:extLst>
                <a:ext uri="{FF2B5EF4-FFF2-40B4-BE49-F238E27FC236}">
                  <a16:creationId xmlns:a16="http://schemas.microsoft.com/office/drawing/2014/main" id="{42B78A21-E6A6-E54E-99EC-55AC77082589}"/>
                </a:ext>
              </a:extLst>
            </p:cNvPr>
            <p:cNvGrpSpPr/>
            <p:nvPr/>
          </p:nvGrpSpPr>
          <p:grpSpPr>
            <a:xfrm>
              <a:off x="1022083" y="672289"/>
              <a:ext cx="9425311" cy="5850951"/>
              <a:chOff x="-425691" y="966672"/>
              <a:chExt cx="9425311" cy="5850951"/>
            </a:xfrm>
          </p:grpSpPr>
          <p:pic>
            <p:nvPicPr>
              <p:cNvPr id="1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E041E0B-E091-1F42-BF12-B7B0CF0EF3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4901" y="2660121"/>
                <a:ext cx="3021588" cy="2382253"/>
              </a:xfrm>
              <a:prstGeom prst="rect">
                <a:avLst/>
              </a:prstGeom>
            </p:spPr>
          </p:pic>
          <p:pic>
            <p:nvPicPr>
              <p:cNvPr id="20" name="Picture 14" descr="A picture containing computer&#10;&#10;Description automatically generated">
                <a:extLst>
                  <a:ext uri="{FF2B5EF4-FFF2-40B4-BE49-F238E27FC236}">
                    <a16:creationId xmlns:a16="http://schemas.microsoft.com/office/drawing/2014/main" id="{C1016D71-7975-FD41-B62D-7D50EC8FC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2520" y="1257195"/>
                <a:ext cx="2062028" cy="1705627"/>
              </a:xfrm>
              <a:prstGeom prst="rect">
                <a:avLst/>
              </a:prstGeom>
            </p:spPr>
          </p:pic>
          <p:pic>
            <p:nvPicPr>
              <p:cNvPr id="21" name="Picture 5">
                <a:extLst>
                  <a:ext uri="{FF2B5EF4-FFF2-40B4-BE49-F238E27FC236}">
                    <a16:creationId xmlns:a16="http://schemas.microsoft.com/office/drawing/2014/main" id="{4B00CF66-7A64-BF42-BE0D-EF708FCD5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2373" y="4821864"/>
                <a:ext cx="1759857" cy="934924"/>
              </a:xfrm>
              <a:prstGeom prst="rect">
                <a:avLst/>
              </a:prstGeom>
            </p:spPr>
          </p:pic>
          <p:pic>
            <p:nvPicPr>
              <p:cNvPr id="23" name="Picture 12" descr="A picture containing crane&#10;&#10;Description automatically generated">
                <a:extLst>
                  <a:ext uri="{FF2B5EF4-FFF2-40B4-BE49-F238E27FC236}">
                    <a16:creationId xmlns:a16="http://schemas.microsoft.com/office/drawing/2014/main" id="{CAF279AC-57B1-4D46-BFDC-6908E5811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608" y="1206900"/>
                <a:ext cx="1153245" cy="1275432"/>
              </a:xfrm>
              <a:prstGeom prst="rect">
                <a:avLst/>
              </a:prstGeom>
            </p:spPr>
          </p:pic>
          <p:sp>
            <p:nvSpPr>
              <p:cNvPr id="24" name="Titolo 4">
                <a:extLst>
                  <a:ext uri="{FF2B5EF4-FFF2-40B4-BE49-F238E27FC236}">
                    <a16:creationId xmlns:a16="http://schemas.microsoft.com/office/drawing/2014/main" id="{88713896-EAC9-0648-9141-D93B7B4667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149" y="4496429"/>
                <a:ext cx="3876611" cy="5723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0"/>
                  </a:spcBef>
                  <a:buNone/>
                  <a:defRPr sz="2200" b="1" kern="1200">
                    <a:solidFill>
                      <a:schemeClr val="tx2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r>
                  <a:rPr lang="it-IT" sz="140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Verdana" panose="020B0604030504040204" pitchFamily="34" charset="0"/>
                  </a:rPr>
                  <a:t>RICICLO DEI RIFIUTI INERTI </a:t>
                </a:r>
              </a:p>
              <a:p>
                <a:endParaRPr lang="it-IT" sz="2400" b="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Verdana" panose="020B0604030504040204" pitchFamily="34" charset="0"/>
                </a:endParaRPr>
              </a:p>
            </p:txBody>
          </p:sp>
          <p:sp>
            <p:nvSpPr>
              <p:cNvPr id="25" name="Titolo 4">
                <a:extLst>
                  <a:ext uri="{FF2B5EF4-FFF2-40B4-BE49-F238E27FC236}">
                    <a16:creationId xmlns:a16="http://schemas.microsoft.com/office/drawing/2014/main" id="{735D9BC6-57AA-7244-8C77-992E348BE0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3465" y="6245259"/>
                <a:ext cx="4283192" cy="5723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0"/>
                  </a:spcBef>
                  <a:buNone/>
                  <a:defRPr sz="2200" b="1" kern="1200">
                    <a:solidFill>
                      <a:schemeClr val="tx2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r>
                  <a:rPr lang="it-IT" sz="140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Verdana" panose="020B0604030504040204" pitchFamily="34" charset="0"/>
                  </a:rPr>
                  <a:t>FINE VITA - DEMOLIZIONE</a:t>
                </a:r>
              </a:p>
              <a:p>
                <a:endParaRPr lang="it-IT" sz="2400" b="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Verdana" panose="020B0604030504040204" pitchFamily="34" charset="0"/>
                </a:endParaRPr>
              </a:p>
            </p:txBody>
          </p:sp>
          <p:sp>
            <p:nvSpPr>
              <p:cNvPr id="26" name="Titolo 4">
                <a:extLst>
                  <a:ext uri="{FF2B5EF4-FFF2-40B4-BE49-F238E27FC236}">
                    <a16:creationId xmlns:a16="http://schemas.microsoft.com/office/drawing/2014/main" id="{56073E05-2088-A440-825A-EE80499EDC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07638" y="2480454"/>
                <a:ext cx="3212565" cy="57236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0"/>
                  </a:spcBef>
                  <a:buNone/>
                  <a:defRPr sz="2200" b="1" kern="1200">
                    <a:solidFill>
                      <a:schemeClr val="tx2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r>
                  <a:rPr lang="it-IT" sz="140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Verdana" panose="020B0604030504040204" pitchFamily="34" charset="0"/>
                  </a:rPr>
                  <a:t>NUOVA COSTRUZIONE</a:t>
                </a:r>
              </a:p>
              <a:p>
                <a:endParaRPr lang="it-IT" sz="2400" b="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Verdana" panose="020B0604030504040204" pitchFamily="34" charset="0"/>
                </a:endParaRPr>
              </a:p>
            </p:txBody>
          </p:sp>
          <p:sp>
            <p:nvSpPr>
              <p:cNvPr id="27" name="Titolo 4">
                <a:extLst>
                  <a:ext uri="{FF2B5EF4-FFF2-40B4-BE49-F238E27FC236}">
                    <a16:creationId xmlns:a16="http://schemas.microsoft.com/office/drawing/2014/main" id="{D8AFF570-7FF1-3944-AD3E-14DF1A12DC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3040" y="4563938"/>
                <a:ext cx="3416580" cy="5723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0"/>
                  </a:spcBef>
                  <a:buNone/>
                  <a:defRPr sz="2200" b="1" kern="1200">
                    <a:solidFill>
                      <a:schemeClr val="tx2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r>
                  <a:rPr lang="it-IT" sz="140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Verdana" panose="020B0604030504040204" pitchFamily="34" charset="0"/>
                  </a:rPr>
                  <a:t>USO E MANUTENZIONE</a:t>
                </a:r>
              </a:p>
              <a:p>
                <a:endParaRPr lang="it-IT" sz="2400" b="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Verdana" panose="020B0604030504040204" pitchFamily="34" charset="0"/>
                </a:endParaRPr>
              </a:p>
            </p:txBody>
          </p:sp>
          <p:sp>
            <p:nvSpPr>
              <p:cNvPr id="28" name="Titolo 4">
                <a:extLst>
                  <a:ext uri="{FF2B5EF4-FFF2-40B4-BE49-F238E27FC236}">
                    <a16:creationId xmlns:a16="http://schemas.microsoft.com/office/drawing/2014/main" id="{ABCEEDE8-6F99-2A43-BD08-C40AABD278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25691" y="5999084"/>
                <a:ext cx="2771258" cy="547912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0"/>
                  </a:spcBef>
                  <a:buNone/>
                  <a:defRPr sz="2200" b="1" kern="1200">
                    <a:solidFill>
                      <a:schemeClr val="tx2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r>
                  <a:rPr lang="it-IT" sz="140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Verdana" panose="020B0604030504040204" pitchFamily="34" charset="0"/>
                  </a:rPr>
                  <a:t>DISCARICA</a:t>
                </a:r>
              </a:p>
              <a:p>
                <a:endParaRPr lang="it-IT" sz="2400" b="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Verdana" panose="020B0604030504040204" pitchFamily="34" charset="0"/>
                </a:endParaRPr>
              </a:p>
            </p:txBody>
          </p:sp>
          <p:sp>
            <p:nvSpPr>
              <p:cNvPr id="29" name="Titolo 4">
                <a:extLst>
                  <a:ext uri="{FF2B5EF4-FFF2-40B4-BE49-F238E27FC236}">
                    <a16:creationId xmlns:a16="http://schemas.microsoft.com/office/drawing/2014/main" id="{ADA7D24D-41A0-894F-8DD5-329C657BF3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0185" y="2403434"/>
                <a:ext cx="4055335" cy="63179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0"/>
                  </a:spcBef>
                  <a:buNone/>
                  <a:defRPr sz="2200" b="1" kern="1200">
                    <a:solidFill>
                      <a:schemeClr val="tx2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/>
                <a:r>
                  <a:rPr lang="it-IT" sz="140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Verdana" panose="020B0604030504040204" pitchFamily="34" charset="0"/>
                  </a:rPr>
                  <a:t>VENDITA</a:t>
                </a:r>
              </a:p>
              <a:p>
                <a:pPr algn="ctr"/>
                <a:r>
                  <a:rPr lang="it-IT" sz="140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Verdana" panose="020B0604030504040204" pitchFamily="34" charset="0"/>
                  </a:rPr>
                  <a:t>AGGREGATI RICICLATI</a:t>
                </a:r>
              </a:p>
              <a:p>
                <a:endParaRPr lang="it-IT" sz="2400" b="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Verdana" panose="020B0604030504040204" pitchFamily="34" charset="0"/>
                </a:endParaRPr>
              </a:p>
            </p:txBody>
          </p:sp>
          <p:pic>
            <p:nvPicPr>
              <p:cNvPr id="30" name="Graphic 16" descr="Building">
                <a:extLst>
                  <a:ext uri="{FF2B5EF4-FFF2-40B4-BE49-F238E27FC236}">
                    <a16:creationId xmlns:a16="http://schemas.microsoft.com/office/drawing/2014/main" id="{0344CFC3-BD3A-E64F-9DF5-9EA829364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298437" y="366959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Graphic 30" descr="Recycle sign">
                <a:extLst>
                  <a:ext uri="{FF2B5EF4-FFF2-40B4-BE49-F238E27FC236}">
                    <a16:creationId xmlns:a16="http://schemas.microsoft.com/office/drawing/2014/main" id="{6199E221-7D44-8146-87F2-974B24EF5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24731" y="3398664"/>
                <a:ext cx="572364" cy="572364"/>
              </a:xfrm>
              <a:prstGeom prst="rect">
                <a:avLst/>
              </a:prstGeom>
            </p:spPr>
          </p:pic>
          <p:pic>
            <p:nvPicPr>
              <p:cNvPr id="32" name="Graphic 34" descr="Line arrow Clockwise curve">
                <a:extLst>
                  <a:ext uri="{FF2B5EF4-FFF2-40B4-BE49-F238E27FC236}">
                    <a16:creationId xmlns:a16="http://schemas.microsoft.com/office/drawing/2014/main" id="{EDC6DC48-33C6-C24B-BBF0-1184D2B7B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5512153">
                <a:off x="5836352" y="493505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3" name="Graphic 35" descr="Line arrow Clockwise curve">
                <a:extLst>
                  <a:ext uri="{FF2B5EF4-FFF2-40B4-BE49-F238E27FC236}">
                    <a16:creationId xmlns:a16="http://schemas.microsoft.com/office/drawing/2014/main" id="{39758585-EB0B-2E40-BF24-A046A5DA6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0591538">
                <a:off x="1770685" y="490413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4" name="Graphic 36" descr="Line arrow Clockwise curve">
                <a:extLst>
                  <a:ext uri="{FF2B5EF4-FFF2-40B4-BE49-F238E27FC236}">
                    <a16:creationId xmlns:a16="http://schemas.microsoft.com/office/drawing/2014/main" id="{C0E1935F-34F4-3E48-A629-39B200C3D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3536295">
                <a:off x="1274797" y="24354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5" name="Graphic 37" descr="Line arrow Clockwise curve">
                <a:extLst>
                  <a:ext uri="{FF2B5EF4-FFF2-40B4-BE49-F238E27FC236}">
                    <a16:creationId xmlns:a16="http://schemas.microsoft.com/office/drawing/2014/main" id="{D5E0FB57-6566-D841-BA0A-411BA4D36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7764429">
                <a:off x="4320108" y="173337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6" name="Graphic 38" descr="Line arrow Clockwise curve">
                <a:extLst>
                  <a:ext uri="{FF2B5EF4-FFF2-40B4-BE49-F238E27FC236}">
                    <a16:creationId xmlns:a16="http://schemas.microsoft.com/office/drawing/2014/main" id="{A26337D7-937E-CF4E-815B-3C443098F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1618187">
                <a:off x="6517269" y="277702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7" name="Graphic 42" descr="Line arrow Straight">
                <a:extLst>
                  <a:ext uri="{FF2B5EF4-FFF2-40B4-BE49-F238E27FC236}">
                    <a16:creationId xmlns:a16="http://schemas.microsoft.com/office/drawing/2014/main" id="{3D116A05-2B9B-0E47-B223-0FF79EF2B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20845045">
                <a:off x="897595" y="5381998"/>
                <a:ext cx="1738591" cy="875336"/>
              </a:xfrm>
              <a:prstGeom prst="rect">
                <a:avLst/>
              </a:prstGeom>
            </p:spPr>
          </p:pic>
          <p:pic>
            <p:nvPicPr>
              <p:cNvPr id="38" name="Graphic 43" descr="Line arrow Straight">
                <a:extLst>
                  <a:ext uri="{FF2B5EF4-FFF2-40B4-BE49-F238E27FC236}">
                    <a16:creationId xmlns:a16="http://schemas.microsoft.com/office/drawing/2014/main" id="{452791B7-CDDD-654E-B360-2F83A7C50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3301909">
                <a:off x="4471132" y="1312648"/>
                <a:ext cx="990438" cy="885592"/>
              </a:xfrm>
              <a:prstGeom prst="rect">
                <a:avLst/>
              </a:prstGeom>
            </p:spPr>
          </p:pic>
          <p:sp>
            <p:nvSpPr>
              <p:cNvPr id="39" name="Titolo 4">
                <a:extLst>
                  <a:ext uri="{FF2B5EF4-FFF2-40B4-BE49-F238E27FC236}">
                    <a16:creationId xmlns:a16="http://schemas.microsoft.com/office/drawing/2014/main" id="{E63F7E67-8B3F-F04F-AC2B-8C513785D2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7829" y="966672"/>
                <a:ext cx="2771257" cy="547912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0"/>
                  </a:spcBef>
                  <a:buNone/>
                  <a:defRPr sz="2200" b="1" kern="1200">
                    <a:solidFill>
                      <a:schemeClr val="tx2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r>
                  <a:rPr lang="it-IT" sz="140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Verdana" panose="020B0604030504040204" pitchFamily="34" charset="0"/>
                  </a:rPr>
                  <a:t>AGGREGATI NATURALI</a:t>
                </a:r>
              </a:p>
              <a:p>
                <a:endParaRPr lang="it-IT" sz="2400" b="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7" name="Freeform 57">
              <a:extLst>
                <a:ext uri="{FF2B5EF4-FFF2-40B4-BE49-F238E27FC236}">
                  <a16:creationId xmlns:a16="http://schemas.microsoft.com/office/drawing/2014/main" id="{BE57716B-09CE-8C4C-9CD0-B8575398DD57}"/>
                </a:ext>
              </a:extLst>
            </p:cNvPr>
            <p:cNvSpPr/>
            <p:nvPr/>
          </p:nvSpPr>
          <p:spPr>
            <a:xfrm>
              <a:off x="2188564" y="1328343"/>
              <a:ext cx="5167000" cy="4607761"/>
            </a:xfrm>
            <a:custGeom>
              <a:avLst/>
              <a:gdLst>
                <a:gd name="connsiteX0" fmla="*/ 2323475 w 4931764"/>
                <a:gd name="connsiteY0" fmla="*/ 4452079 h 4452079"/>
                <a:gd name="connsiteX1" fmla="*/ 0 w 4931764"/>
                <a:gd name="connsiteY1" fmla="*/ 2998033 h 4452079"/>
                <a:gd name="connsiteX2" fmla="*/ 59961 w 4931764"/>
                <a:gd name="connsiteY2" fmla="*/ 0 h 4452079"/>
                <a:gd name="connsiteX3" fmla="*/ 3897443 w 4931764"/>
                <a:gd name="connsiteY3" fmla="*/ 29981 h 4452079"/>
                <a:gd name="connsiteX4" fmla="*/ 4931764 w 4931764"/>
                <a:gd name="connsiteY4" fmla="*/ 4422099 h 4452079"/>
                <a:gd name="connsiteX5" fmla="*/ 2323475 w 4931764"/>
                <a:gd name="connsiteY5" fmla="*/ 4452079 h 445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1764" h="4452079">
                  <a:moveTo>
                    <a:pt x="2323475" y="4452079"/>
                  </a:moveTo>
                  <a:lnTo>
                    <a:pt x="0" y="2998033"/>
                  </a:lnTo>
                  <a:lnTo>
                    <a:pt x="59961" y="0"/>
                  </a:lnTo>
                  <a:lnTo>
                    <a:pt x="3897443" y="29981"/>
                  </a:lnTo>
                  <a:lnTo>
                    <a:pt x="4931764" y="4422099"/>
                  </a:lnTo>
                  <a:lnTo>
                    <a:pt x="2323475" y="4452079"/>
                  </a:lnTo>
                  <a:close/>
                </a:path>
              </a:pathLst>
            </a:custGeom>
            <a:noFill/>
            <a:ln w="38100">
              <a:solidFill>
                <a:srgbClr val="4472C4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600">
                <a:solidFill>
                  <a:schemeClr val="bg2">
                    <a:lumMod val="50000"/>
                  </a:schemeClr>
                </a:solidFill>
                <a:ea typeface="Verdana" panose="020B0604030504040204" pitchFamily="34" charset="0"/>
              </a:endParaRPr>
            </a:p>
          </p:txBody>
        </p:sp>
      </p:grpSp>
      <p:sp>
        <p:nvSpPr>
          <p:cNvPr id="40" name="CasellaDiTesto 7">
            <a:extLst>
              <a:ext uri="{FF2B5EF4-FFF2-40B4-BE49-F238E27FC236}">
                <a16:creationId xmlns:a16="http://schemas.microsoft.com/office/drawing/2014/main" id="{589B2248-D9A9-6C48-8128-F3DE4C1C2D61}"/>
              </a:ext>
            </a:extLst>
          </p:cNvPr>
          <p:cNvSpPr txBox="1"/>
          <p:nvPr/>
        </p:nvSpPr>
        <p:spPr>
          <a:xfrm>
            <a:off x="7812457" y="5126866"/>
            <a:ext cx="248404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ea typeface="MS Mincho"/>
                <a:cs typeface="Arial"/>
              </a:rPr>
              <a:t>Confini del sistema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7116E28-6DB4-064C-83E0-0777F8E0AAEB}"/>
              </a:ext>
            </a:extLst>
          </p:cNvPr>
          <p:cNvSpPr/>
          <p:nvPr/>
        </p:nvSpPr>
        <p:spPr>
          <a:xfrm>
            <a:off x="2013968" y="5073444"/>
            <a:ext cx="4555561" cy="923330"/>
          </a:xfrm>
          <a:custGeom>
            <a:avLst/>
            <a:gdLst>
              <a:gd name="connsiteX0" fmla="*/ 0 w 4555561"/>
              <a:gd name="connsiteY0" fmla="*/ 0 h 923330"/>
              <a:gd name="connsiteX1" fmla="*/ 478334 w 4555561"/>
              <a:gd name="connsiteY1" fmla="*/ 0 h 923330"/>
              <a:gd name="connsiteX2" fmla="*/ 1002223 w 4555561"/>
              <a:gd name="connsiteY2" fmla="*/ 0 h 923330"/>
              <a:gd name="connsiteX3" fmla="*/ 1480557 w 4555561"/>
              <a:gd name="connsiteY3" fmla="*/ 0 h 923330"/>
              <a:gd name="connsiteX4" fmla="*/ 2095558 w 4555561"/>
              <a:gd name="connsiteY4" fmla="*/ 0 h 923330"/>
              <a:gd name="connsiteX5" fmla="*/ 2665003 w 4555561"/>
              <a:gd name="connsiteY5" fmla="*/ 0 h 923330"/>
              <a:gd name="connsiteX6" fmla="*/ 3234448 w 4555561"/>
              <a:gd name="connsiteY6" fmla="*/ 0 h 923330"/>
              <a:gd name="connsiteX7" fmla="*/ 3895005 w 4555561"/>
              <a:gd name="connsiteY7" fmla="*/ 0 h 923330"/>
              <a:gd name="connsiteX8" fmla="*/ 4555561 w 4555561"/>
              <a:gd name="connsiteY8" fmla="*/ 0 h 923330"/>
              <a:gd name="connsiteX9" fmla="*/ 4555561 w 4555561"/>
              <a:gd name="connsiteY9" fmla="*/ 433965 h 923330"/>
              <a:gd name="connsiteX10" fmla="*/ 4555561 w 4555561"/>
              <a:gd name="connsiteY10" fmla="*/ 923330 h 923330"/>
              <a:gd name="connsiteX11" fmla="*/ 4122783 w 4555561"/>
              <a:gd name="connsiteY11" fmla="*/ 923330 h 923330"/>
              <a:gd name="connsiteX12" fmla="*/ 3644449 w 4555561"/>
              <a:gd name="connsiteY12" fmla="*/ 923330 h 923330"/>
              <a:gd name="connsiteX13" fmla="*/ 3029448 w 4555561"/>
              <a:gd name="connsiteY13" fmla="*/ 923330 h 923330"/>
              <a:gd name="connsiteX14" fmla="*/ 2368892 w 4555561"/>
              <a:gd name="connsiteY14" fmla="*/ 923330 h 923330"/>
              <a:gd name="connsiteX15" fmla="*/ 1845002 w 4555561"/>
              <a:gd name="connsiteY15" fmla="*/ 923330 h 923330"/>
              <a:gd name="connsiteX16" fmla="*/ 1184446 w 4555561"/>
              <a:gd name="connsiteY16" fmla="*/ 923330 h 923330"/>
              <a:gd name="connsiteX17" fmla="*/ 706112 w 4555561"/>
              <a:gd name="connsiteY17" fmla="*/ 923330 h 923330"/>
              <a:gd name="connsiteX18" fmla="*/ 0 w 4555561"/>
              <a:gd name="connsiteY18" fmla="*/ 923330 h 923330"/>
              <a:gd name="connsiteX19" fmla="*/ 0 w 4555561"/>
              <a:gd name="connsiteY19" fmla="*/ 489365 h 923330"/>
              <a:gd name="connsiteX20" fmla="*/ 0 w 4555561"/>
              <a:gd name="connsiteY20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55561" h="923330" fill="none" extrusionOk="0">
                <a:moveTo>
                  <a:pt x="0" y="0"/>
                </a:moveTo>
                <a:cubicBezTo>
                  <a:pt x="195167" y="-21235"/>
                  <a:pt x="284346" y="50369"/>
                  <a:pt x="478334" y="0"/>
                </a:cubicBezTo>
                <a:cubicBezTo>
                  <a:pt x="672322" y="-50369"/>
                  <a:pt x="867321" y="31010"/>
                  <a:pt x="1002223" y="0"/>
                </a:cubicBezTo>
                <a:cubicBezTo>
                  <a:pt x="1137125" y="-31010"/>
                  <a:pt x="1257281" y="271"/>
                  <a:pt x="1480557" y="0"/>
                </a:cubicBezTo>
                <a:cubicBezTo>
                  <a:pt x="1703833" y="-271"/>
                  <a:pt x="1899060" y="47577"/>
                  <a:pt x="2095558" y="0"/>
                </a:cubicBezTo>
                <a:cubicBezTo>
                  <a:pt x="2292056" y="-47577"/>
                  <a:pt x="2462614" y="66952"/>
                  <a:pt x="2665003" y="0"/>
                </a:cubicBezTo>
                <a:cubicBezTo>
                  <a:pt x="2867392" y="-66952"/>
                  <a:pt x="2990159" y="34805"/>
                  <a:pt x="3234448" y="0"/>
                </a:cubicBezTo>
                <a:cubicBezTo>
                  <a:pt x="3478738" y="-34805"/>
                  <a:pt x="3593401" y="17775"/>
                  <a:pt x="3895005" y="0"/>
                </a:cubicBezTo>
                <a:cubicBezTo>
                  <a:pt x="4196609" y="-17775"/>
                  <a:pt x="4254056" y="72961"/>
                  <a:pt x="4555561" y="0"/>
                </a:cubicBezTo>
                <a:cubicBezTo>
                  <a:pt x="4571820" y="216138"/>
                  <a:pt x="4530432" y="298925"/>
                  <a:pt x="4555561" y="433965"/>
                </a:cubicBezTo>
                <a:cubicBezTo>
                  <a:pt x="4580690" y="569006"/>
                  <a:pt x="4509446" y="702554"/>
                  <a:pt x="4555561" y="923330"/>
                </a:cubicBezTo>
                <a:cubicBezTo>
                  <a:pt x="4428026" y="965239"/>
                  <a:pt x="4294203" y="896795"/>
                  <a:pt x="4122783" y="923330"/>
                </a:cubicBezTo>
                <a:cubicBezTo>
                  <a:pt x="3951363" y="949865"/>
                  <a:pt x="3819640" y="896927"/>
                  <a:pt x="3644449" y="923330"/>
                </a:cubicBezTo>
                <a:cubicBezTo>
                  <a:pt x="3469258" y="949733"/>
                  <a:pt x="3171509" y="901992"/>
                  <a:pt x="3029448" y="923330"/>
                </a:cubicBezTo>
                <a:cubicBezTo>
                  <a:pt x="2887387" y="944668"/>
                  <a:pt x="2555906" y="921685"/>
                  <a:pt x="2368892" y="923330"/>
                </a:cubicBezTo>
                <a:cubicBezTo>
                  <a:pt x="2181878" y="924975"/>
                  <a:pt x="2020593" y="905977"/>
                  <a:pt x="1845002" y="923330"/>
                </a:cubicBezTo>
                <a:cubicBezTo>
                  <a:pt x="1669411" y="940683"/>
                  <a:pt x="1503003" y="915100"/>
                  <a:pt x="1184446" y="923330"/>
                </a:cubicBezTo>
                <a:cubicBezTo>
                  <a:pt x="865889" y="931560"/>
                  <a:pt x="855357" y="883596"/>
                  <a:pt x="706112" y="923330"/>
                </a:cubicBezTo>
                <a:cubicBezTo>
                  <a:pt x="556867" y="963064"/>
                  <a:pt x="214848" y="882584"/>
                  <a:pt x="0" y="923330"/>
                </a:cubicBezTo>
                <a:cubicBezTo>
                  <a:pt x="-26732" y="783585"/>
                  <a:pt x="14182" y="673278"/>
                  <a:pt x="0" y="489365"/>
                </a:cubicBezTo>
                <a:cubicBezTo>
                  <a:pt x="-14182" y="305453"/>
                  <a:pt x="19532" y="205530"/>
                  <a:pt x="0" y="0"/>
                </a:cubicBezTo>
                <a:close/>
              </a:path>
              <a:path w="4555561" h="923330" stroke="0" extrusionOk="0">
                <a:moveTo>
                  <a:pt x="0" y="0"/>
                </a:moveTo>
                <a:cubicBezTo>
                  <a:pt x="253839" y="-9416"/>
                  <a:pt x="406229" y="984"/>
                  <a:pt x="523890" y="0"/>
                </a:cubicBezTo>
                <a:cubicBezTo>
                  <a:pt x="641551" y="-984"/>
                  <a:pt x="796359" y="30023"/>
                  <a:pt x="956668" y="0"/>
                </a:cubicBezTo>
                <a:cubicBezTo>
                  <a:pt x="1116977" y="-30023"/>
                  <a:pt x="1354259" y="46070"/>
                  <a:pt x="1617224" y="0"/>
                </a:cubicBezTo>
                <a:cubicBezTo>
                  <a:pt x="1880189" y="-46070"/>
                  <a:pt x="1989658" y="2457"/>
                  <a:pt x="2141114" y="0"/>
                </a:cubicBezTo>
                <a:cubicBezTo>
                  <a:pt x="2292570" y="-2457"/>
                  <a:pt x="2504864" y="9231"/>
                  <a:pt x="2665003" y="0"/>
                </a:cubicBezTo>
                <a:cubicBezTo>
                  <a:pt x="2825142" y="-9231"/>
                  <a:pt x="3040923" y="72256"/>
                  <a:pt x="3325560" y="0"/>
                </a:cubicBezTo>
                <a:cubicBezTo>
                  <a:pt x="3610197" y="-72256"/>
                  <a:pt x="3678121" y="23456"/>
                  <a:pt x="3803893" y="0"/>
                </a:cubicBezTo>
                <a:cubicBezTo>
                  <a:pt x="3929665" y="-23456"/>
                  <a:pt x="4228199" y="25565"/>
                  <a:pt x="4555561" y="0"/>
                </a:cubicBezTo>
                <a:cubicBezTo>
                  <a:pt x="4567702" y="118772"/>
                  <a:pt x="4521996" y="274989"/>
                  <a:pt x="4555561" y="480132"/>
                </a:cubicBezTo>
                <a:cubicBezTo>
                  <a:pt x="4589126" y="685275"/>
                  <a:pt x="4537896" y="820805"/>
                  <a:pt x="4555561" y="923330"/>
                </a:cubicBezTo>
                <a:cubicBezTo>
                  <a:pt x="4348209" y="954402"/>
                  <a:pt x="4172900" y="875274"/>
                  <a:pt x="3986116" y="923330"/>
                </a:cubicBezTo>
                <a:cubicBezTo>
                  <a:pt x="3799332" y="971386"/>
                  <a:pt x="3703137" y="918963"/>
                  <a:pt x="3462226" y="923330"/>
                </a:cubicBezTo>
                <a:cubicBezTo>
                  <a:pt x="3221315" y="927697"/>
                  <a:pt x="2991723" y="884319"/>
                  <a:pt x="2801670" y="923330"/>
                </a:cubicBezTo>
                <a:cubicBezTo>
                  <a:pt x="2611617" y="962341"/>
                  <a:pt x="2437732" y="895999"/>
                  <a:pt x="2141114" y="923330"/>
                </a:cubicBezTo>
                <a:cubicBezTo>
                  <a:pt x="1844496" y="950661"/>
                  <a:pt x="1771523" y="891316"/>
                  <a:pt x="1662780" y="923330"/>
                </a:cubicBezTo>
                <a:cubicBezTo>
                  <a:pt x="1554037" y="955344"/>
                  <a:pt x="1265699" y="872327"/>
                  <a:pt x="1093335" y="923330"/>
                </a:cubicBezTo>
                <a:cubicBezTo>
                  <a:pt x="920971" y="974333"/>
                  <a:pt x="305073" y="861489"/>
                  <a:pt x="0" y="923330"/>
                </a:cubicBezTo>
                <a:cubicBezTo>
                  <a:pt x="-48289" y="731769"/>
                  <a:pt x="21382" y="589170"/>
                  <a:pt x="0" y="461665"/>
                </a:cubicBezTo>
                <a:cubicBezTo>
                  <a:pt x="-21382" y="334160"/>
                  <a:pt x="30168" y="122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it-IT" dirty="0"/>
              <a:t>L’LCC assicura che </a:t>
            </a:r>
            <a:r>
              <a:rPr lang="it-IT" i="1" dirty="0"/>
              <a:t>tutti i costi </a:t>
            </a:r>
            <a:r>
              <a:rPr lang="it-IT" dirty="0"/>
              <a:t>del sistema sostenuti durante il suo </a:t>
            </a:r>
            <a:r>
              <a:rPr lang="it-IT" i="1" dirty="0"/>
              <a:t>ciclo di vita </a:t>
            </a:r>
            <a:r>
              <a:rPr lang="it-IT" dirty="0"/>
              <a:t>siano integrati nel processo </a:t>
            </a:r>
            <a:r>
              <a:rPr lang="it-IT" i="1" dirty="0"/>
              <a:t>decisionale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476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5099BDC-C4A9-4B5F-A3BD-0939AFD8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RACCOLTA DATI 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4CDECB-A28E-4687-9D26-435AC084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5ED822-11F3-4EDD-9384-594344E6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6" name="Titolo 14">
            <a:extLst>
              <a:ext uri="{FF2B5EF4-FFF2-40B4-BE49-F238E27FC236}">
                <a16:creationId xmlns:a16="http://schemas.microsoft.com/office/drawing/2014/main" id="{279E8416-BAA6-5741-AD9B-17BD5A8B0A1B}"/>
              </a:ext>
            </a:extLst>
          </p:cNvPr>
          <p:cNvSpPr txBox="1">
            <a:spLocks/>
          </p:cNvSpPr>
          <p:nvPr/>
        </p:nvSpPr>
        <p:spPr>
          <a:xfrm>
            <a:off x="695572" y="1749552"/>
            <a:ext cx="3211905" cy="45232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it-IT" sz="2600" dirty="0">
                <a:solidFill>
                  <a:schemeClr val="tx1"/>
                </a:solidFill>
                <a:latin typeface="+mn-lt"/>
              </a:rPr>
              <a:t>QUESTIONARI</a:t>
            </a:r>
            <a:endParaRPr lang="it-IT" sz="200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it-IT" sz="200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it-IT" sz="2000" b="0" u="sng" dirty="0">
                <a:solidFill>
                  <a:schemeClr val="tx1"/>
                </a:solidFill>
                <a:latin typeface="+mn-lt"/>
              </a:rPr>
              <a:t>66</a:t>
            </a:r>
            <a:r>
              <a:rPr lang="it-IT" sz="2000" b="0" dirty="0">
                <a:solidFill>
                  <a:schemeClr val="tx1"/>
                </a:solidFill>
                <a:latin typeface="+mn-lt"/>
              </a:rPr>
              <a:t> IMPRESE DI DEMOLIZIONE CONTATTATE</a:t>
            </a:r>
          </a:p>
          <a:p>
            <a:pPr algn="ctr">
              <a:lnSpc>
                <a:spcPct val="120000"/>
              </a:lnSpc>
            </a:pPr>
            <a:endParaRPr lang="it-IT" sz="2000" b="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7 CASI STUDIO</a:t>
            </a:r>
          </a:p>
          <a:p>
            <a:pPr algn="ctr">
              <a:lnSpc>
                <a:spcPct val="120000"/>
              </a:lnSpc>
            </a:pPr>
            <a:endParaRPr lang="it-IT" sz="2000" b="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it-IT" sz="2000" b="0" u="sng" dirty="0">
                <a:solidFill>
                  <a:schemeClr val="tx1"/>
                </a:solidFill>
                <a:latin typeface="+mn-lt"/>
              </a:rPr>
              <a:t>27</a:t>
            </a:r>
            <a:r>
              <a:rPr lang="it-IT" sz="2000" b="0" dirty="0">
                <a:solidFill>
                  <a:schemeClr val="tx1"/>
                </a:solidFill>
                <a:latin typeface="+mn-lt"/>
              </a:rPr>
              <a:t> IMPIANTI DI RICICLO CONTATTATI</a:t>
            </a:r>
          </a:p>
          <a:p>
            <a:pPr algn="ctr">
              <a:lnSpc>
                <a:spcPct val="120000"/>
              </a:lnSpc>
            </a:pPr>
            <a:endParaRPr lang="it-IT" sz="2000" b="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2 CASI STUDIO</a:t>
            </a:r>
          </a:p>
          <a:p>
            <a:pPr algn="ctr">
              <a:lnSpc>
                <a:spcPct val="120000"/>
              </a:lnSpc>
            </a:pPr>
            <a:endParaRPr lang="it-IT" sz="2000" b="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PERIODO</a:t>
            </a:r>
          </a:p>
          <a:p>
            <a:pPr algn="ctr">
              <a:lnSpc>
                <a:spcPct val="120000"/>
              </a:lnSpc>
            </a:pPr>
            <a:r>
              <a:rPr lang="it-IT" sz="2000" b="0" dirty="0">
                <a:solidFill>
                  <a:schemeClr val="tx1"/>
                </a:solidFill>
                <a:latin typeface="+mn-lt"/>
              </a:rPr>
              <a:t>SET – DIC 2020 (4 MESI)</a:t>
            </a:r>
          </a:p>
          <a:p>
            <a:pPr algn="ctr">
              <a:lnSpc>
                <a:spcPct val="120000"/>
              </a:lnSpc>
            </a:pPr>
            <a:r>
              <a:rPr lang="it-IT" sz="2000" b="0" dirty="0">
                <a:solidFill>
                  <a:schemeClr val="tx1"/>
                </a:solidFill>
                <a:latin typeface="+mn-lt"/>
              </a:rPr>
              <a:t>MAG – AGO 2021(4 MESI)</a:t>
            </a:r>
          </a:p>
          <a:p>
            <a:pPr algn="ctr">
              <a:lnSpc>
                <a:spcPct val="120000"/>
              </a:lnSpc>
            </a:pPr>
            <a:endParaRPr lang="it-IT" sz="2000" b="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LOCALIZZAZIONE </a:t>
            </a:r>
          </a:p>
          <a:p>
            <a:pPr algn="ctr">
              <a:lnSpc>
                <a:spcPct val="120000"/>
              </a:lnSpc>
            </a:pPr>
            <a:r>
              <a:rPr lang="it-IT" sz="2000" b="0" dirty="0">
                <a:solidFill>
                  <a:schemeClr val="tx1"/>
                </a:solidFill>
                <a:latin typeface="+mn-lt"/>
              </a:rPr>
              <a:t>LOMBARDIA</a:t>
            </a:r>
          </a:p>
          <a:p>
            <a:pPr algn="ctr">
              <a:lnSpc>
                <a:spcPct val="120000"/>
              </a:lnSpc>
            </a:pPr>
            <a:endParaRPr lang="it-IT" sz="2000" b="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DEMOLIZIONE DICHIARATA</a:t>
            </a:r>
          </a:p>
          <a:p>
            <a:pPr algn="ctr">
              <a:lnSpc>
                <a:spcPct val="120000"/>
              </a:lnSpc>
            </a:pPr>
            <a:r>
              <a:rPr lang="it-IT" sz="2000" b="0" dirty="0">
                <a:solidFill>
                  <a:schemeClr val="tx1"/>
                </a:solidFill>
                <a:latin typeface="+mn-lt"/>
              </a:rPr>
              <a:t>SELETTIVA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18850BE7-624E-B340-BDE3-128576B83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793805"/>
              </p:ext>
            </p:extLst>
          </p:nvPr>
        </p:nvGraphicFramePr>
        <p:xfrm>
          <a:off x="3907477" y="8541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tangolo 8">
            <a:extLst>
              <a:ext uri="{FF2B5EF4-FFF2-40B4-BE49-F238E27FC236}">
                <a16:creationId xmlns:a16="http://schemas.microsoft.com/office/drawing/2014/main" id="{186079C5-3AFF-3843-BBC8-165F51B5FA51}"/>
              </a:ext>
            </a:extLst>
          </p:cNvPr>
          <p:cNvSpPr/>
          <p:nvPr/>
        </p:nvSpPr>
        <p:spPr>
          <a:xfrm>
            <a:off x="859851" y="2249801"/>
            <a:ext cx="2870901" cy="883543"/>
          </a:xfrm>
          <a:prstGeom prst="rect">
            <a:avLst/>
          </a:prstGeom>
          <a:solidFill>
            <a:schemeClr val="bg2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ttangolo 9">
            <a:extLst>
              <a:ext uri="{FF2B5EF4-FFF2-40B4-BE49-F238E27FC236}">
                <a16:creationId xmlns:a16="http://schemas.microsoft.com/office/drawing/2014/main" id="{D8EC417B-C765-B741-8994-74C96A48D412}"/>
              </a:ext>
            </a:extLst>
          </p:cNvPr>
          <p:cNvSpPr/>
          <p:nvPr/>
        </p:nvSpPr>
        <p:spPr>
          <a:xfrm>
            <a:off x="859851" y="3304228"/>
            <a:ext cx="2870902" cy="743516"/>
          </a:xfrm>
          <a:prstGeom prst="rect">
            <a:avLst/>
          </a:prstGeom>
          <a:solidFill>
            <a:schemeClr val="bg2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 descr="Immagine che contiene esterni, scavatrice, trasporto, vecchio&#10;&#10;Descrizione generata automaticamente">
            <a:extLst>
              <a:ext uri="{FF2B5EF4-FFF2-40B4-BE49-F238E27FC236}">
                <a16:creationId xmlns:a16="http://schemas.microsoft.com/office/drawing/2014/main" id="{F52F4EB2-D900-4849-9250-ADE28532B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350" b="12674"/>
          <a:stretch/>
        </p:blipFill>
        <p:spPr>
          <a:xfrm>
            <a:off x="691166" y="645927"/>
            <a:ext cx="10809668" cy="567781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0702A71-135D-447D-938B-158CA137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471509"/>
            <a:ext cx="9055537" cy="1737360"/>
          </a:xfrm>
        </p:spPr>
        <p:txBody>
          <a:bodyPr/>
          <a:lstStyle/>
          <a:p>
            <a:r>
              <a:rPr lang="en-US" dirty="0"/>
              <a:t>QUESTIONARIO PER IL SETTORE DEMOLIZIONE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ABF8C5-CD79-4E8B-AD9F-FA3D4880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051608-DB94-436E-8A40-4C9A6DAD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graphicFrame>
        <p:nvGraphicFramePr>
          <p:cNvPr id="12" name="Diagramma 6">
            <a:extLst>
              <a:ext uri="{FF2B5EF4-FFF2-40B4-BE49-F238E27FC236}">
                <a16:creationId xmlns:a16="http://schemas.microsoft.com/office/drawing/2014/main" id="{2C53E338-055B-094B-9031-0E640A0D1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634206"/>
              </p:ext>
            </p:extLst>
          </p:nvPr>
        </p:nvGraphicFramePr>
        <p:xfrm>
          <a:off x="778401" y="998469"/>
          <a:ext cx="10722433" cy="532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481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ABF8C5-CD79-4E8B-AD9F-FA3D4880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051608-DB94-436E-8A40-4C9A6DAD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pic>
        <p:nvPicPr>
          <p:cNvPr id="7" name="Immagine 3" descr="Immagine che contiene esterni, scavatrice, trasporto, vecchio&#10;&#10;Descrizione generata automaticamente">
            <a:extLst>
              <a:ext uri="{FF2B5EF4-FFF2-40B4-BE49-F238E27FC236}">
                <a16:creationId xmlns:a16="http://schemas.microsoft.com/office/drawing/2014/main" id="{F52F4EB2-D900-4849-9250-ADE28532B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350" b="12674"/>
          <a:stretch/>
        </p:blipFill>
        <p:spPr>
          <a:xfrm>
            <a:off x="691166" y="645927"/>
            <a:ext cx="10809668" cy="5677815"/>
          </a:xfrm>
          <a:prstGeom prst="rect">
            <a:avLst/>
          </a:prstGeom>
        </p:spPr>
      </p:pic>
      <p:graphicFrame>
        <p:nvGraphicFramePr>
          <p:cNvPr id="10" name="Diagramma 3">
            <a:extLst>
              <a:ext uri="{FF2B5EF4-FFF2-40B4-BE49-F238E27FC236}">
                <a16:creationId xmlns:a16="http://schemas.microsoft.com/office/drawing/2014/main" id="{BD508EAD-3C17-214C-BC50-496ED130E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234199"/>
              </p:ext>
            </p:extLst>
          </p:nvPr>
        </p:nvGraphicFramePr>
        <p:xfrm>
          <a:off x="712006" y="645927"/>
          <a:ext cx="10788828" cy="575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olo 14">
            <a:extLst>
              <a:ext uri="{FF2B5EF4-FFF2-40B4-BE49-F238E27FC236}">
                <a16:creationId xmlns:a16="http://schemas.microsoft.com/office/drawing/2014/main" id="{AA877D95-247A-8745-8BB2-C8806E613889}"/>
              </a:ext>
            </a:extLst>
          </p:cNvPr>
          <p:cNvSpPr txBox="1">
            <a:spLocks/>
          </p:cNvSpPr>
          <p:nvPr/>
        </p:nvSpPr>
        <p:spPr>
          <a:xfrm>
            <a:off x="3484971" y="5229392"/>
            <a:ext cx="4971275" cy="822846"/>
          </a:xfrm>
          <a:prstGeom prst="rect">
            <a:avLst/>
          </a:prstGeom>
          <a:solidFill>
            <a:schemeClr val="bg2"/>
          </a:solidFill>
          <a:ln>
            <a:solidFill>
              <a:srgbClr val="3A4A6A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it-IT" sz="1800" noProof="1">
                <a:solidFill>
                  <a:schemeClr val="tx1"/>
                </a:solidFill>
                <a:latin typeface="+mn-lt"/>
              </a:rPr>
              <a:t>Tutti i costi inerenti alla demolizione sono espressi in euro al m</a:t>
            </a:r>
            <a:r>
              <a:rPr lang="it-IT" sz="1800" baseline="30000" noProof="1">
                <a:solidFill>
                  <a:schemeClr val="tx1"/>
                </a:solidFill>
                <a:latin typeface="+mn-lt"/>
              </a:rPr>
              <a:t>3</a:t>
            </a:r>
            <a:r>
              <a:rPr lang="it-IT" sz="1800" noProof="1">
                <a:solidFill>
                  <a:schemeClr val="tx1"/>
                </a:solidFill>
                <a:latin typeface="+mn-lt"/>
              </a:rPr>
              <a:t> demolito.</a:t>
            </a:r>
            <a:endParaRPr lang="it-IT" sz="1800" b="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0702A71-135D-447D-938B-158CA137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471509"/>
            <a:ext cx="9055537" cy="1737360"/>
          </a:xfrm>
        </p:spPr>
        <p:txBody>
          <a:bodyPr/>
          <a:lstStyle/>
          <a:p>
            <a:r>
              <a:rPr lang="en-US" dirty="0"/>
              <a:t>QUESTIONARIO PER IL SETTORE DEMOLIZIONE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4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0702A71-135D-447D-938B-158CA137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471509"/>
            <a:ext cx="9055537" cy="1737360"/>
          </a:xfrm>
        </p:spPr>
        <p:txBody>
          <a:bodyPr/>
          <a:lstStyle/>
          <a:p>
            <a:r>
              <a:rPr lang="en-US" dirty="0"/>
              <a:t>RIFIUTI IN OUTPUT DAL CANTIERE DI DEMOLIZIONE</a:t>
            </a:r>
            <a:br>
              <a:rPr lang="en-US" dirty="0"/>
            </a:br>
            <a:r>
              <a:rPr lang="en-US" sz="2400" dirty="0"/>
              <a:t>TIPI DI FLUSSI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ABF8C5-CD79-4E8B-AD9F-FA3D4880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051608-DB94-436E-8A40-4C9A6DAD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graphicFrame>
        <p:nvGraphicFramePr>
          <p:cNvPr id="12" name="Grafico 4">
            <a:extLst>
              <a:ext uri="{FF2B5EF4-FFF2-40B4-BE49-F238E27FC236}">
                <a16:creationId xmlns:a16="http://schemas.microsoft.com/office/drawing/2014/main" id="{378DF2E7-E6D3-3A47-85BD-DF3B0AC1F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463468"/>
              </p:ext>
            </p:extLst>
          </p:nvPr>
        </p:nvGraphicFramePr>
        <p:xfrm>
          <a:off x="2197208" y="1461459"/>
          <a:ext cx="7899449" cy="449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olo 14">
            <a:extLst>
              <a:ext uri="{FF2B5EF4-FFF2-40B4-BE49-F238E27FC236}">
                <a16:creationId xmlns:a16="http://schemas.microsoft.com/office/drawing/2014/main" id="{28C121A7-40D2-2249-830D-2F2DD843E95D}"/>
              </a:ext>
            </a:extLst>
          </p:cNvPr>
          <p:cNvSpPr txBox="1">
            <a:spLocks/>
          </p:cNvSpPr>
          <p:nvPr/>
        </p:nvSpPr>
        <p:spPr>
          <a:xfrm>
            <a:off x="8121889" y="5577601"/>
            <a:ext cx="3273420" cy="436755"/>
          </a:xfrm>
          <a:prstGeom prst="rect">
            <a:avLst/>
          </a:prstGeom>
          <a:solidFill>
            <a:schemeClr val="bg2"/>
          </a:solidFill>
          <a:ln>
            <a:solidFill>
              <a:srgbClr val="3A4A6A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it-IT" sz="1400" dirty="0">
                <a:solidFill>
                  <a:schemeClr val="tx1"/>
                </a:solidFill>
                <a:latin typeface="+mn-lt"/>
              </a:rPr>
              <a:t>LA PERCENTUALE SI RIFERISCONO AL VALORE MEDIO DEI CASI ANALIZZATI.</a:t>
            </a:r>
            <a:endParaRPr lang="it-IT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F42E50C7-B176-4444-A522-6D58371D30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6310"/>
          <a:stretch/>
        </p:blipFill>
        <p:spPr>
          <a:xfrm>
            <a:off x="1243380" y="4143629"/>
            <a:ext cx="2908299" cy="2074470"/>
          </a:xfrm>
          <a:prstGeom prst="rect">
            <a:avLst/>
          </a:prstGeom>
        </p:spPr>
      </p:pic>
      <p:pic>
        <p:nvPicPr>
          <p:cNvPr id="15" name="Picture 2" descr="Closeup Of Demolition Debris Pile, Mainly Metals Stock Photo - Image of  management, metal: 194267724">
            <a:extLst>
              <a:ext uri="{FF2B5EF4-FFF2-40B4-BE49-F238E27FC236}">
                <a16:creationId xmlns:a16="http://schemas.microsoft.com/office/drawing/2014/main" id="{2FC189D8-A113-DA4E-86F2-9C4CDF58E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8"/>
          <a:stretch/>
        </p:blipFill>
        <p:spPr bwMode="auto">
          <a:xfrm>
            <a:off x="8506895" y="1522533"/>
            <a:ext cx="2078073" cy="13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sa è l&amp;#39;amianto, caratteristiche amianto, danni amianto, malattie ...">
            <a:extLst>
              <a:ext uri="{FF2B5EF4-FFF2-40B4-BE49-F238E27FC236}">
                <a16:creationId xmlns:a16="http://schemas.microsoft.com/office/drawing/2014/main" id="{F3A08F4D-AA65-404E-A0D1-574EDD01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3" y="1793219"/>
            <a:ext cx="2078073" cy="155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2">
            <a:extLst>
              <a:ext uri="{FF2B5EF4-FFF2-40B4-BE49-F238E27FC236}">
                <a16:creationId xmlns:a16="http://schemas.microsoft.com/office/drawing/2014/main" id="{81D366F9-2540-AC4C-B186-5342A8F3939B}"/>
              </a:ext>
            </a:extLst>
          </p:cNvPr>
          <p:cNvSpPr txBox="1"/>
          <p:nvPr/>
        </p:nvSpPr>
        <p:spPr>
          <a:xfrm>
            <a:off x="1147723" y="3853873"/>
            <a:ext cx="2775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Verdana" panose="020B0604030504040204" pitchFamily="34" charset="0"/>
                <a:cs typeface="+mj-cs"/>
              </a:rPr>
              <a:t>C&amp;D misto </a:t>
            </a:r>
            <a:r>
              <a:rPr lang="en-US" sz="1200" dirty="0">
                <a:ea typeface="Verdana" panose="020B0604030504040204" pitchFamily="34" charset="0"/>
                <a:cs typeface="+mj-cs"/>
              </a:rPr>
              <a:t>(CER 17 09 04) </a:t>
            </a:r>
            <a:endParaRPr lang="it-IT" sz="1200" dirty="0">
              <a:ea typeface="Verdana" panose="020B0604030504040204" pitchFamily="34" charset="0"/>
              <a:cs typeface="+mj-cs"/>
            </a:endParaRP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83712ACA-DFC7-0448-941B-88667DEBEA13}"/>
              </a:ext>
            </a:extLst>
          </p:cNvPr>
          <p:cNvSpPr txBox="1"/>
          <p:nvPr/>
        </p:nvSpPr>
        <p:spPr>
          <a:xfrm>
            <a:off x="409371" y="3300379"/>
            <a:ext cx="2775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ea typeface="Verdana" panose="020B0604030504040204" pitchFamily="34" charset="0"/>
                <a:cs typeface="+mj-cs"/>
              </a:rPr>
              <a:t>Amianto</a:t>
            </a:r>
            <a:endParaRPr lang="it-IT" sz="1200" dirty="0">
              <a:ea typeface="Verdana" panose="020B0604030504040204" pitchFamily="34" charset="0"/>
              <a:cs typeface="+mj-cs"/>
            </a:endParaRP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8BD52EE8-A17A-4642-8845-36E81218AD93}"/>
              </a:ext>
            </a:extLst>
          </p:cNvPr>
          <p:cNvSpPr txBox="1"/>
          <p:nvPr/>
        </p:nvSpPr>
        <p:spPr>
          <a:xfrm>
            <a:off x="8371056" y="2843101"/>
            <a:ext cx="2775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Verdana" panose="020B0604030504040204" pitchFamily="34" charset="0"/>
                <a:cs typeface="+mj-cs"/>
              </a:rPr>
              <a:t>Ferro e </a:t>
            </a:r>
            <a:r>
              <a:rPr lang="en-US" sz="1600" dirty="0" err="1">
                <a:ea typeface="Verdana" panose="020B0604030504040204" pitchFamily="34" charset="0"/>
                <a:cs typeface="+mj-cs"/>
              </a:rPr>
              <a:t>acciaio</a:t>
            </a:r>
            <a:r>
              <a:rPr lang="en-US" sz="1600" dirty="0">
                <a:ea typeface="Verdana" panose="020B0604030504040204" pitchFamily="34" charset="0"/>
                <a:cs typeface="+mj-cs"/>
              </a:rPr>
              <a:t>, </a:t>
            </a:r>
            <a:r>
              <a:rPr lang="en-US" sz="1600" dirty="0" err="1">
                <a:ea typeface="Verdana" panose="020B0604030504040204" pitchFamily="34" charset="0"/>
                <a:cs typeface="+mj-cs"/>
              </a:rPr>
              <a:t>cavi</a:t>
            </a:r>
            <a:r>
              <a:rPr lang="en-US" sz="1600" dirty="0">
                <a:ea typeface="Verdana" panose="020B0604030504040204" pitchFamily="34" charset="0"/>
                <a:cs typeface="+mj-cs"/>
              </a:rPr>
              <a:t>…</a:t>
            </a:r>
            <a:endParaRPr lang="it-IT" sz="1200" dirty="0"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CD84AE-C851-4E4A-94E9-EDF8EC54EB1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596896" y="2157810"/>
            <a:ext cx="2913257" cy="4133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CD693B-40D2-EC4D-871C-2A3F5CFB5672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5998464" y="2182817"/>
            <a:ext cx="2508431" cy="2454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9B9368-4284-0343-92C6-3D2FF6F7FF73}"/>
              </a:ext>
            </a:extLst>
          </p:cNvPr>
          <p:cNvCxnSpPr>
            <a:cxnSpLocks/>
          </p:cNvCxnSpPr>
          <p:nvPr/>
        </p:nvCxnSpPr>
        <p:spPr>
          <a:xfrm flipV="1">
            <a:off x="4151337" y="4474464"/>
            <a:ext cx="1678727" cy="9043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75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405F-40AE-E448-8B18-06052E75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RIFIUTI IN OUTPUT DAL CANTIERE DI DEMOLIZIONE</a:t>
            </a:r>
            <a:br>
              <a:rPr lang="it-IT" dirty="0"/>
            </a:br>
            <a:r>
              <a:rPr lang="it-IT" sz="2700" dirty="0"/>
              <a:t>DESTINO</a:t>
            </a:r>
            <a:br>
              <a:rPr lang="it-IT" dirty="0"/>
            </a:b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A4BB-93F7-B344-A72E-0286226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0192-B4E9-EC42-811C-12921E7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6EEFEE6A-B4F8-904D-A90D-D5B9A40F2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809574"/>
              </p:ext>
            </p:extLst>
          </p:nvPr>
        </p:nvGraphicFramePr>
        <p:xfrm>
          <a:off x="-255368" y="1599544"/>
          <a:ext cx="5734180" cy="484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E805CDE2-2D89-254E-9E7F-331C50683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703351"/>
              </p:ext>
            </p:extLst>
          </p:nvPr>
        </p:nvGraphicFramePr>
        <p:xfrm>
          <a:off x="4104612" y="1561937"/>
          <a:ext cx="5529960" cy="451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ABA849A7-BDDE-2341-9D26-CE41DF6F81A1}"/>
              </a:ext>
            </a:extLst>
          </p:cNvPr>
          <p:cNvSpPr/>
          <p:nvPr/>
        </p:nvSpPr>
        <p:spPr>
          <a:xfrm>
            <a:off x="712006" y="1486919"/>
            <a:ext cx="10788828" cy="268310"/>
          </a:xfrm>
          <a:prstGeom prst="rect">
            <a:avLst/>
          </a:prstGeom>
          <a:solidFill>
            <a:srgbClr val="728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9" name="Rettangolo 10">
            <a:extLst>
              <a:ext uri="{FF2B5EF4-FFF2-40B4-BE49-F238E27FC236}">
                <a16:creationId xmlns:a16="http://schemas.microsoft.com/office/drawing/2014/main" id="{A578BC19-5AD2-FB4C-9030-5B3EE9B9E018}"/>
              </a:ext>
            </a:extLst>
          </p:cNvPr>
          <p:cNvSpPr/>
          <p:nvPr/>
        </p:nvSpPr>
        <p:spPr>
          <a:xfrm>
            <a:off x="712004" y="5923784"/>
            <a:ext cx="10788829" cy="249723"/>
          </a:xfrm>
          <a:prstGeom prst="rect">
            <a:avLst/>
          </a:prstGeom>
          <a:solidFill>
            <a:srgbClr val="728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16" name="Chart 2">
            <a:extLst>
              <a:ext uri="{FF2B5EF4-FFF2-40B4-BE49-F238E27FC236}">
                <a16:creationId xmlns:a16="http://schemas.microsoft.com/office/drawing/2014/main" id="{249C6EC9-25DE-4F4F-8847-331A9328A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476290"/>
              </p:ext>
            </p:extLst>
          </p:nvPr>
        </p:nvGraphicFramePr>
        <p:xfrm>
          <a:off x="8000434" y="1385444"/>
          <a:ext cx="5737506" cy="461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olo 14">
            <a:extLst>
              <a:ext uri="{FF2B5EF4-FFF2-40B4-BE49-F238E27FC236}">
                <a16:creationId xmlns:a16="http://schemas.microsoft.com/office/drawing/2014/main" id="{006DB2CD-B245-D144-A393-F5847C26C5E3}"/>
              </a:ext>
            </a:extLst>
          </p:cNvPr>
          <p:cNvSpPr txBox="1">
            <a:spLocks/>
          </p:cNvSpPr>
          <p:nvPr/>
        </p:nvSpPr>
        <p:spPr>
          <a:xfrm>
            <a:off x="1141583" y="1801065"/>
            <a:ext cx="2060964" cy="348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it-IT" sz="1600" b="0" dirty="0">
                <a:solidFill>
                  <a:schemeClr val="tx1"/>
                </a:solidFill>
                <a:latin typeface="+mn-lt"/>
              </a:rPr>
              <a:t>0,4% RIFIUTO INERTE</a:t>
            </a: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olo 14">
            <a:extLst>
              <a:ext uri="{FF2B5EF4-FFF2-40B4-BE49-F238E27FC236}">
                <a16:creationId xmlns:a16="http://schemas.microsoft.com/office/drawing/2014/main" id="{6E53EB67-404B-224D-BCFC-4DE979377617}"/>
              </a:ext>
            </a:extLst>
          </p:cNvPr>
          <p:cNvSpPr txBox="1">
            <a:spLocks/>
          </p:cNvSpPr>
          <p:nvPr/>
        </p:nvSpPr>
        <p:spPr>
          <a:xfrm>
            <a:off x="4981610" y="1823499"/>
            <a:ext cx="2060964" cy="348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it-IT" sz="1600" b="0" dirty="0">
                <a:solidFill>
                  <a:schemeClr val="tx1"/>
                </a:solidFill>
                <a:latin typeface="+mn-lt"/>
              </a:rPr>
              <a:t>0,3% RIFIUTO INERTE</a:t>
            </a: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olo 14">
            <a:extLst>
              <a:ext uri="{FF2B5EF4-FFF2-40B4-BE49-F238E27FC236}">
                <a16:creationId xmlns:a16="http://schemas.microsoft.com/office/drawing/2014/main" id="{550741BC-9525-3148-B1DA-34EDB10F8AD2}"/>
              </a:ext>
            </a:extLst>
          </p:cNvPr>
          <p:cNvSpPr txBox="1">
            <a:spLocks/>
          </p:cNvSpPr>
          <p:nvPr/>
        </p:nvSpPr>
        <p:spPr>
          <a:xfrm>
            <a:off x="8939290" y="1872612"/>
            <a:ext cx="2060964" cy="348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it-IT" sz="1600" b="0" dirty="0">
                <a:solidFill>
                  <a:schemeClr val="tx1"/>
                </a:solidFill>
                <a:latin typeface="+mn-lt"/>
              </a:rPr>
              <a:t>0% RIFIUTO INERTE</a:t>
            </a: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0" name="CasellaDiTesto 8">
            <a:extLst>
              <a:ext uri="{FF2B5EF4-FFF2-40B4-BE49-F238E27FC236}">
                <a16:creationId xmlns:a16="http://schemas.microsoft.com/office/drawing/2014/main" id="{31F13079-3A64-4242-B5D7-6B3E1B706721}"/>
              </a:ext>
            </a:extLst>
          </p:cNvPr>
          <p:cNvSpPr txBox="1"/>
          <p:nvPr/>
        </p:nvSpPr>
        <p:spPr>
          <a:xfrm>
            <a:off x="5478812" y="1470208"/>
            <a:ext cx="1390780" cy="463696"/>
          </a:xfrm>
          <a:custGeom>
            <a:avLst/>
            <a:gdLst>
              <a:gd name="connsiteX0" fmla="*/ 0 w 1390780"/>
              <a:gd name="connsiteY0" fmla="*/ 0 h 463696"/>
              <a:gd name="connsiteX1" fmla="*/ 681482 w 1390780"/>
              <a:gd name="connsiteY1" fmla="*/ 0 h 463696"/>
              <a:gd name="connsiteX2" fmla="*/ 1390780 w 1390780"/>
              <a:gd name="connsiteY2" fmla="*/ 0 h 463696"/>
              <a:gd name="connsiteX3" fmla="*/ 1390780 w 1390780"/>
              <a:gd name="connsiteY3" fmla="*/ 463696 h 463696"/>
              <a:gd name="connsiteX4" fmla="*/ 723206 w 1390780"/>
              <a:gd name="connsiteY4" fmla="*/ 463696 h 463696"/>
              <a:gd name="connsiteX5" fmla="*/ 0 w 1390780"/>
              <a:gd name="connsiteY5" fmla="*/ 463696 h 463696"/>
              <a:gd name="connsiteX6" fmla="*/ 0 w 1390780"/>
              <a:gd name="connsiteY6" fmla="*/ 0 h 46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0780" h="463696" extrusionOk="0">
                <a:moveTo>
                  <a:pt x="0" y="0"/>
                </a:moveTo>
                <a:cubicBezTo>
                  <a:pt x="152465" y="-24161"/>
                  <a:pt x="441628" y="-31338"/>
                  <a:pt x="681482" y="0"/>
                </a:cubicBezTo>
                <a:cubicBezTo>
                  <a:pt x="921336" y="31338"/>
                  <a:pt x="1129695" y="-8442"/>
                  <a:pt x="1390780" y="0"/>
                </a:cubicBezTo>
                <a:cubicBezTo>
                  <a:pt x="1407196" y="210944"/>
                  <a:pt x="1380174" y="275526"/>
                  <a:pt x="1390780" y="463696"/>
                </a:cubicBezTo>
                <a:cubicBezTo>
                  <a:pt x="1110651" y="495329"/>
                  <a:pt x="910020" y="466886"/>
                  <a:pt x="723206" y="463696"/>
                </a:cubicBezTo>
                <a:cubicBezTo>
                  <a:pt x="536392" y="460506"/>
                  <a:pt x="257118" y="480671"/>
                  <a:pt x="0" y="463696"/>
                </a:cubicBezTo>
                <a:cubicBezTo>
                  <a:pt x="16429" y="266838"/>
                  <a:pt x="5031" y="175384"/>
                  <a:pt x="0" y="0"/>
                </a:cubicBezTo>
                <a:close/>
              </a:path>
            </a:pathLst>
          </a:custGeom>
          <a:noFill/>
          <a:ln w="3175">
            <a:noFill/>
            <a:prstDash val="sysDash"/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CASO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2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CasellaDiTesto 9">
            <a:extLst>
              <a:ext uri="{FF2B5EF4-FFF2-40B4-BE49-F238E27FC236}">
                <a16:creationId xmlns:a16="http://schemas.microsoft.com/office/drawing/2014/main" id="{6D97E34C-3C13-7B4B-BE1C-43B28234B32F}"/>
              </a:ext>
            </a:extLst>
          </p:cNvPr>
          <p:cNvSpPr txBox="1"/>
          <p:nvPr/>
        </p:nvSpPr>
        <p:spPr>
          <a:xfrm>
            <a:off x="1510865" y="1470207"/>
            <a:ext cx="1275582" cy="463697"/>
          </a:xfrm>
          <a:custGeom>
            <a:avLst/>
            <a:gdLst>
              <a:gd name="connsiteX0" fmla="*/ 0 w 1275582"/>
              <a:gd name="connsiteY0" fmla="*/ 0 h 463697"/>
              <a:gd name="connsiteX1" fmla="*/ 625035 w 1275582"/>
              <a:gd name="connsiteY1" fmla="*/ 0 h 463697"/>
              <a:gd name="connsiteX2" fmla="*/ 1275582 w 1275582"/>
              <a:gd name="connsiteY2" fmla="*/ 0 h 463697"/>
              <a:gd name="connsiteX3" fmla="*/ 1275582 w 1275582"/>
              <a:gd name="connsiteY3" fmla="*/ 463697 h 463697"/>
              <a:gd name="connsiteX4" fmla="*/ 663303 w 1275582"/>
              <a:gd name="connsiteY4" fmla="*/ 463697 h 463697"/>
              <a:gd name="connsiteX5" fmla="*/ 0 w 1275582"/>
              <a:gd name="connsiteY5" fmla="*/ 463697 h 463697"/>
              <a:gd name="connsiteX6" fmla="*/ 0 w 1275582"/>
              <a:gd name="connsiteY6" fmla="*/ 0 h 46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582" h="463697" extrusionOk="0">
                <a:moveTo>
                  <a:pt x="0" y="0"/>
                </a:moveTo>
                <a:cubicBezTo>
                  <a:pt x="192958" y="4171"/>
                  <a:pt x="491966" y="-20318"/>
                  <a:pt x="625035" y="0"/>
                </a:cubicBezTo>
                <a:cubicBezTo>
                  <a:pt x="758104" y="20318"/>
                  <a:pt x="988429" y="25689"/>
                  <a:pt x="1275582" y="0"/>
                </a:cubicBezTo>
                <a:cubicBezTo>
                  <a:pt x="1293017" y="201703"/>
                  <a:pt x="1266390" y="271553"/>
                  <a:pt x="1275582" y="463697"/>
                </a:cubicBezTo>
                <a:cubicBezTo>
                  <a:pt x="979490" y="487579"/>
                  <a:pt x="822356" y="454767"/>
                  <a:pt x="663303" y="463697"/>
                </a:cubicBezTo>
                <a:cubicBezTo>
                  <a:pt x="504250" y="472627"/>
                  <a:pt x="222646" y="444471"/>
                  <a:pt x="0" y="463697"/>
                </a:cubicBezTo>
                <a:cubicBezTo>
                  <a:pt x="8914" y="268184"/>
                  <a:pt x="-1406" y="182288"/>
                  <a:pt x="0" y="0"/>
                </a:cubicBezTo>
                <a:close/>
              </a:path>
            </a:pathLst>
          </a:custGeom>
          <a:noFill/>
          <a:ln w="3175">
            <a:noFill/>
            <a:prstDash val="sysDash"/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CASO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1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CasellaDiTesto 18">
            <a:extLst>
              <a:ext uri="{FF2B5EF4-FFF2-40B4-BE49-F238E27FC236}">
                <a16:creationId xmlns:a16="http://schemas.microsoft.com/office/drawing/2014/main" id="{71D83F96-5253-434A-8081-F8A3AC686110}"/>
              </a:ext>
            </a:extLst>
          </p:cNvPr>
          <p:cNvSpPr txBox="1"/>
          <p:nvPr/>
        </p:nvSpPr>
        <p:spPr>
          <a:xfrm>
            <a:off x="9359122" y="1479303"/>
            <a:ext cx="1221300" cy="423494"/>
          </a:xfrm>
          <a:custGeom>
            <a:avLst/>
            <a:gdLst>
              <a:gd name="connsiteX0" fmla="*/ 0 w 1221300"/>
              <a:gd name="connsiteY0" fmla="*/ 0 h 423494"/>
              <a:gd name="connsiteX1" fmla="*/ 598437 w 1221300"/>
              <a:gd name="connsiteY1" fmla="*/ 0 h 423494"/>
              <a:gd name="connsiteX2" fmla="*/ 1221300 w 1221300"/>
              <a:gd name="connsiteY2" fmla="*/ 0 h 423494"/>
              <a:gd name="connsiteX3" fmla="*/ 1221300 w 1221300"/>
              <a:gd name="connsiteY3" fmla="*/ 423494 h 423494"/>
              <a:gd name="connsiteX4" fmla="*/ 635076 w 1221300"/>
              <a:gd name="connsiteY4" fmla="*/ 423494 h 423494"/>
              <a:gd name="connsiteX5" fmla="*/ 0 w 1221300"/>
              <a:gd name="connsiteY5" fmla="*/ 423494 h 423494"/>
              <a:gd name="connsiteX6" fmla="*/ 0 w 1221300"/>
              <a:gd name="connsiteY6" fmla="*/ 0 h 42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300" h="423494" extrusionOk="0">
                <a:moveTo>
                  <a:pt x="0" y="0"/>
                </a:moveTo>
                <a:cubicBezTo>
                  <a:pt x="134467" y="1673"/>
                  <a:pt x="477665" y="-23599"/>
                  <a:pt x="598437" y="0"/>
                </a:cubicBezTo>
                <a:cubicBezTo>
                  <a:pt x="719209" y="23599"/>
                  <a:pt x="967341" y="-15908"/>
                  <a:pt x="1221300" y="0"/>
                </a:cubicBezTo>
                <a:cubicBezTo>
                  <a:pt x="1237819" y="122838"/>
                  <a:pt x="1230260" y="297228"/>
                  <a:pt x="1221300" y="423494"/>
                </a:cubicBezTo>
                <a:cubicBezTo>
                  <a:pt x="969044" y="405684"/>
                  <a:pt x="776611" y="424466"/>
                  <a:pt x="635076" y="423494"/>
                </a:cubicBezTo>
                <a:cubicBezTo>
                  <a:pt x="493541" y="422522"/>
                  <a:pt x="310793" y="417207"/>
                  <a:pt x="0" y="423494"/>
                </a:cubicBezTo>
                <a:cubicBezTo>
                  <a:pt x="-232" y="289966"/>
                  <a:pt x="-9868" y="104269"/>
                  <a:pt x="0" y="0"/>
                </a:cubicBezTo>
                <a:close/>
              </a:path>
            </a:pathLst>
          </a:custGeom>
          <a:noFill/>
          <a:ln w="3175">
            <a:noFill/>
            <a:prstDash val="sysDash"/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CASO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3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9" name="Gruppo 11">
            <a:extLst>
              <a:ext uri="{FF2B5EF4-FFF2-40B4-BE49-F238E27FC236}">
                <a16:creationId xmlns:a16="http://schemas.microsoft.com/office/drawing/2014/main" id="{2E8474CC-276E-1249-BFE5-1BB9922FB697}"/>
              </a:ext>
            </a:extLst>
          </p:cNvPr>
          <p:cNvGrpSpPr/>
          <p:nvPr/>
        </p:nvGrpSpPr>
        <p:grpSpPr>
          <a:xfrm>
            <a:off x="3295815" y="5923784"/>
            <a:ext cx="6603101" cy="270808"/>
            <a:chOff x="3130270" y="1789479"/>
            <a:chExt cx="6603101" cy="270808"/>
          </a:xfrm>
        </p:grpSpPr>
        <p:sp>
          <p:nvSpPr>
            <p:cNvPr id="30" name="Titolo 14">
              <a:extLst>
                <a:ext uri="{FF2B5EF4-FFF2-40B4-BE49-F238E27FC236}">
                  <a16:creationId xmlns:a16="http://schemas.microsoft.com/office/drawing/2014/main" id="{BBBECDE7-7E08-7446-AE64-3FE61AEAFE53}"/>
                </a:ext>
              </a:extLst>
            </p:cNvPr>
            <p:cNvSpPr txBox="1">
              <a:spLocks/>
            </p:cNvSpPr>
            <p:nvPr/>
          </p:nvSpPr>
          <p:spPr>
            <a:xfrm>
              <a:off x="3241990" y="1789479"/>
              <a:ext cx="6491381" cy="27080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it-IT" sz="3600" b="1" kern="1200" dirty="0" smtClean="0">
                  <a:solidFill>
                    <a:srgbClr val="728F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j-cs"/>
                </a:defRPr>
              </a:lvl1pPr>
            </a:lstStyle>
            <a:p>
              <a:r>
                <a:rPr lang="it-IT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RIUSO IN SITU         DISCARICA          RICICLO            GESTITO DA TERZI</a:t>
              </a:r>
            </a:p>
            <a:p>
              <a:endParaRPr lang="it-IT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it-IT" sz="12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Ovale 13">
              <a:extLst>
                <a:ext uri="{FF2B5EF4-FFF2-40B4-BE49-F238E27FC236}">
                  <a16:creationId xmlns:a16="http://schemas.microsoft.com/office/drawing/2014/main" id="{1474E424-0316-E049-9291-EC58E1EC75CA}"/>
                </a:ext>
              </a:extLst>
            </p:cNvPr>
            <p:cNvSpPr/>
            <p:nvPr/>
          </p:nvSpPr>
          <p:spPr>
            <a:xfrm>
              <a:off x="3130270" y="1829517"/>
              <a:ext cx="168166" cy="160228"/>
            </a:xfrm>
            <a:prstGeom prst="ellipse">
              <a:avLst/>
            </a:prstGeom>
            <a:solidFill>
              <a:srgbClr val="E94C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Ovale 14">
              <a:extLst>
                <a:ext uri="{FF2B5EF4-FFF2-40B4-BE49-F238E27FC236}">
                  <a16:creationId xmlns:a16="http://schemas.microsoft.com/office/drawing/2014/main" id="{423B8627-2EA4-DD48-B718-5B78A8E561AD}"/>
                </a:ext>
              </a:extLst>
            </p:cNvPr>
            <p:cNvSpPr/>
            <p:nvPr/>
          </p:nvSpPr>
          <p:spPr>
            <a:xfrm>
              <a:off x="4424719" y="1823917"/>
              <a:ext cx="168166" cy="16022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Ovale 15">
              <a:extLst>
                <a:ext uri="{FF2B5EF4-FFF2-40B4-BE49-F238E27FC236}">
                  <a16:creationId xmlns:a16="http://schemas.microsoft.com/office/drawing/2014/main" id="{DD5EFBD4-A21A-1F40-A65B-85FAC1EBC050}"/>
                </a:ext>
              </a:extLst>
            </p:cNvPr>
            <p:cNvSpPr/>
            <p:nvPr/>
          </p:nvSpPr>
          <p:spPr>
            <a:xfrm>
              <a:off x="5677146" y="1829517"/>
              <a:ext cx="168166" cy="160228"/>
            </a:xfrm>
            <a:prstGeom prst="ellipse">
              <a:avLst/>
            </a:prstGeom>
            <a:solidFill>
              <a:srgbClr val="FCBB4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34" name="Ovale 16">
              <a:extLst>
                <a:ext uri="{FF2B5EF4-FFF2-40B4-BE49-F238E27FC236}">
                  <a16:creationId xmlns:a16="http://schemas.microsoft.com/office/drawing/2014/main" id="{88AF262C-1891-B944-A758-69127F5895C4}"/>
                </a:ext>
              </a:extLst>
            </p:cNvPr>
            <p:cNvSpPr/>
            <p:nvPr/>
          </p:nvSpPr>
          <p:spPr>
            <a:xfrm>
              <a:off x="6845215" y="1823347"/>
              <a:ext cx="168166" cy="16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03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2">
            <a:extLst>
              <a:ext uri="{FF2B5EF4-FFF2-40B4-BE49-F238E27FC236}">
                <a16:creationId xmlns:a16="http://schemas.microsoft.com/office/drawing/2014/main" id="{36798FE0-2141-1A4F-AAE1-61AABBA82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131588"/>
              </p:ext>
            </p:extLst>
          </p:nvPr>
        </p:nvGraphicFramePr>
        <p:xfrm>
          <a:off x="66807" y="1473733"/>
          <a:ext cx="5667373" cy="463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">
            <a:extLst>
              <a:ext uri="{FF2B5EF4-FFF2-40B4-BE49-F238E27FC236}">
                <a16:creationId xmlns:a16="http://schemas.microsoft.com/office/drawing/2014/main" id="{880E8FBB-951E-2047-8866-75BAD64E0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176371"/>
              </p:ext>
            </p:extLst>
          </p:nvPr>
        </p:nvGraphicFramePr>
        <p:xfrm>
          <a:off x="4282625" y="1603555"/>
          <a:ext cx="5529960" cy="451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">
            <a:extLst>
              <a:ext uri="{FF2B5EF4-FFF2-40B4-BE49-F238E27FC236}">
                <a16:creationId xmlns:a16="http://schemas.microsoft.com/office/drawing/2014/main" id="{63C4A31D-89F2-E643-B19D-70C83AC3A2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988876"/>
              </p:ext>
            </p:extLst>
          </p:nvPr>
        </p:nvGraphicFramePr>
        <p:xfrm>
          <a:off x="3792647" y="1767928"/>
          <a:ext cx="5082952" cy="490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262405F-40AE-E448-8B18-06052E75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RIFIUTI IN OUTPUT DAL CANTIERE DI DEMOLIZIONE</a:t>
            </a:r>
            <a:br>
              <a:rPr lang="it-IT" dirty="0"/>
            </a:br>
            <a:r>
              <a:rPr lang="it-IT" sz="2700" dirty="0"/>
              <a:t>DESTINO</a:t>
            </a:r>
            <a:br>
              <a:rPr lang="it-IT" dirty="0"/>
            </a:b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A4BB-93F7-B344-A72E-0286226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Ing.Federica</a:t>
            </a:r>
            <a:r>
              <a:rPr lang="it-IT" dirty="0"/>
              <a:t> </a:t>
            </a:r>
            <a:r>
              <a:rPr lang="it-IT" dirty="0" err="1"/>
              <a:t>carollo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0192-B4E9-EC42-811C-12921E7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5FC-CE42-45DF-B2F1-1A165480BF19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BA849A7-BDDE-2341-9D26-CE41DF6F81A1}"/>
              </a:ext>
            </a:extLst>
          </p:cNvPr>
          <p:cNvSpPr/>
          <p:nvPr/>
        </p:nvSpPr>
        <p:spPr>
          <a:xfrm>
            <a:off x="712006" y="1486919"/>
            <a:ext cx="10788828" cy="268310"/>
          </a:xfrm>
          <a:prstGeom prst="rect">
            <a:avLst/>
          </a:prstGeom>
          <a:solidFill>
            <a:srgbClr val="728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9" name="Rettangolo 10">
            <a:extLst>
              <a:ext uri="{FF2B5EF4-FFF2-40B4-BE49-F238E27FC236}">
                <a16:creationId xmlns:a16="http://schemas.microsoft.com/office/drawing/2014/main" id="{A578BC19-5AD2-FB4C-9030-5B3EE9B9E018}"/>
              </a:ext>
            </a:extLst>
          </p:cNvPr>
          <p:cNvSpPr/>
          <p:nvPr/>
        </p:nvSpPr>
        <p:spPr>
          <a:xfrm>
            <a:off x="712004" y="5923784"/>
            <a:ext cx="10788829" cy="249723"/>
          </a:xfrm>
          <a:prstGeom prst="rect">
            <a:avLst/>
          </a:prstGeom>
          <a:solidFill>
            <a:srgbClr val="728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3" name="CasellaDiTesto 9">
            <a:extLst>
              <a:ext uri="{FF2B5EF4-FFF2-40B4-BE49-F238E27FC236}">
                <a16:creationId xmlns:a16="http://schemas.microsoft.com/office/drawing/2014/main" id="{D65AC6CD-B6A4-3C4C-8A81-4959A28480B7}"/>
              </a:ext>
            </a:extLst>
          </p:cNvPr>
          <p:cNvSpPr txBox="1"/>
          <p:nvPr/>
        </p:nvSpPr>
        <p:spPr>
          <a:xfrm>
            <a:off x="1510865" y="1470207"/>
            <a:ext cx="1275582" cy="463697"/>
          </a:xfrm>
          <a:custGeom>
            <a:avLst/>
            <a:gdLst>
              <a:gd name="connsiteX0" fmla="*/ 0 w 1275582"/>
              <a:gd name="connsiteY0" fmla="*/ 0 h 463697"/>
              <a:gd name="connsiteX1" fmla="*/ 625035 w 1275582"/>
              <a:gd name="connsiteY1" fmla="*/ 0 h 463697"/>
              <a:gd name="connsiteX2" fmla="*/ 1275582 w 1275582"/>
              <a:gd name="connsiteY2" fmla="*/ 0 h 463697"/>
              <a:gd name="connsiteX3" fmla="*/ 1275582 w 1275582"/>
              <a:gd name="connsiteY3" fmla="*/ 463697 h 463697"/>
              <a:gd name="connsiteX4" fmla="*/ 663303 w 1275582"/>
              <a:gd name="connsiteY4" fmla="*/ 463697 h 463697"/>
              <a:gd name="connsiteX5" fmla="*/ 0 w 1275582"/>
              <a:gd name="connsiteY5" fmla="*/ 463697 h 463697"/>
              <a:gd name="connsiteX6" fmla="*/ 0 w 1275582"/>
              <a:gd name="connsiteY6" fmla="*/ 0 h 46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582" h="463697" extrusionOk="0">
                <a:moveTo>
                  <a:pt x="0" y="0"/>
                </a:moveTo>
                <a:cubicBezTo>
                  <a:pt x="192958" y="4171"/>
                  <a:pt x="491966" y="-20318"/>
                  <a:pt x="625035" y="0"/>
                </a:cubicBezTo>
                <a:cubicBezTo>
                  <a:pt x="758104" y="20318"/>
                  <a:pt x="988429" y="25689"/>
                  <a:pt x="1275582" y="0"/>
                </a:cubicBezTo>
                <a:cubicBezTo>
                  <a:pt x="1293017" y="201703"/>
                  <a:pt x="1266390" y="271553"/>
                  <a:pt x="1275582" y="463697"/>
                </a:cubicBezTo>
                <a:cubicBezTo>
                  <a:pt x="979490" y="487579"/>
                  <a:pt x="822356" y="454767"/>
                  <a:pt x="663303" y="463697"/>
                </a:cubicBezTo>
                <a:cubicBezTo>
                  <a:pt x="504250" y="472627"/>
                  <a:pt x="222646" y="444471"/>
                  <a:pt x="0" y="463697"/>
                </a:cubicBezTo>
                <a:cubicBezTo>
                  <a:pt x="8914" y="268184"/>
                  <a:pt x="-1406" y="182288"/>
                  <a:pt x="0" y="0"/>
                </a:cubicBezTo>
                <a:close/>
              </a:path>
            </a:pathLst>
          </a:custGeom>
          <a:noFill/>
          <a:ln w="3175">
            <a:noFill/>
            <a:prstDash val="sysDash"/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CASO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4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7" name="Chart 2">
            <a:extLst>
              <a:ext uri="{FF2B5EF4-FFF2-40B4-BE49-F238E27FC236}">
                <a16:creationId xmlns:a16="http://schemas.microsoft.com/office/drawing/2014/main" id="{D9037E14-5C64-EF46-9F56-D5062C098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822892"/>
              </p:ext>
            </p:extLst>
          </p:nvPr>
        </p:nvGraphicFramePr>
        <p:xfrm>
          <a:off x="7988424" y="1743868"/>
          <a:ext cx="4928001" cy="484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itolo 14">
            <a:extLst>
              <a:ext uri="{FF2B5EF4-FFF2-40B4-BE49-F238E27FC236}">
                <a16:creationId xmlns:a16="http://schemas.microsoft.com/office/drawing/2014/main" id="{CE25A8F3-F493-AF43-B256-601E69E8D156}"/>
              </a:ext>
            </a:extLst>
          </p:cNvPr>
          <p:cNvSpPr txBox="1">
            <a:spLocks/>
          </p:cNvSpPr>
          <p:nvPr/>
        </p:nvSpPr>
        <p:spPr>
          <a:xfrm>
            <a:off x="1141583" y="1801065"/>
            <a:ext cx="2060964" cy="348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it-IT" sz="1600" b="0" dirty="0">
                <a:solidFill>
                  <a:schemeClr val="tx1"/>
                </a:solidFill>
                <a:latin typeface="+mn-lt"/>
              </a:rPr>
              <a:t>0% RIFIUTO INERTE</a:t>
            </a: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9" name="Titolo 14">
            <a:extLst>
              <a:ext uri="{FF2B5EF4-FFF2-40B4-BE49-F238E27FC236}">
                <a16:creationId xmlns:a16="http://schemas.microsoft.com/office/drawing/2014/main" id="{875367C9-56B8-F042-9240-8785CD0E1829}"/>
              </a:ext>
            </a:extLst>
          </p:cNvPr>
          <p:cNvSpPr txBox="1">
            <a:spLocks/>
          </p:cNvSpPr>
          <p:nvPr/>
        </p:nvSpPr>
        <p:spPr>
          <a:xfrm>
            <a:off x="4981610" y="1823499"/>
            <a:ext cx="2060964" cy="348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it-IT" sz="1600" b="0" dirty="0">
                <a:solidFill>
                  <a:schemeClr val="tx1"/>
                </a:solidFill>
                <a:latin typeface="+mn-lt"/>
              </a:rPr>
              <a:t>99% RIFIUTO INERTE</a:t>
            </a: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itolo 14">
            <a:extLst>
              <a:ext uri="{FF2B5EF4-FFF2-40B4-BE49-F238E27FC236}">
                <a16:creationId xmlns:a16="http://schemas.microsoft.com/office/drawing/2014/main" id="{48F2B96E-D2E2-3445-863B-3989EC65895F}"/>
              </a:ext>
            </a:extLst>
          </p:cNvPr>
          <p:cNvSpPr txBox="1">
            <a:spLocks/>
          </p:cNvSpPr>
          <p:nvPr/>
        </p:nvSpPr>
        <p:spPr>
          <a:xfrm>
            <a:off x="8939290" y="1872612"/>
            <a:ext cx="2060964" cy="348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kern="1200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it-IT" sz="1600" b="0" dirty="0">
                <a:solidFill>
                  <a:schemeClr val="tx1"/>
                </a:solidFill>
                <a:latin typeface="+mn-lt"/>
              </a:rPr>
              <a:t>100% RIFIUTO INERTE</a:t>
            </a: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it-IT" sz="20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3" name="CasellaDiTesto 8">
            <a:extLst>
              <a:ext uri="{FF2B5EF4-FFF2-40B4-BE49-F238E27FC236}">
                <a16:creationId xmlns:a16="http://schemas.microsoft.com/office/drawing/2014/main" id="{3E4CBDC6-6600-6C49-8BB3-1B126B392028}"/>
              </a:ext>
            </a:extLst>
          </p:cNvPr>
          <p:cNvSpPr txBox="1"/>
          <p:nvPr/>
        </p:nvSpPr>
        <p:spPr>
          <a:xfrm>
            <a:off x="5478812" y="1470208"/>
            <a:ext cx="1390780" cy="463696"/>
          </a:xfrm>
          <a:custGeom>
            <a:avLst/>
            <a:gdLst>
              <a:gd name="connsiteX0" fmla="*/ 0 w 1390780"/>
              <a:gd name="connsiteY0" fmla="*/ 0 h 463696"/>
              <a:gd name="connsiteX1" fmla="*/ 681482 w 1390780"/>
              <a:gd name="connsiteY1" fmla="*/ 0 h 463696"/>
              <a:gd name="connsiteX2" fmla="*/ 1390780 w 1390780"/>
              <a:gd name="connsiteY2" fmla="*/ 0 h 463696"/>
              <a:gd name="connsiteX3" fmla="*/ 1390780 w 1390780"/>
              <a:gd name="connsiteY3" fmla="*/ 463696 h 463696"/>
              <a:gd name="connsiteX4" fmla="*/ 723206 w 1390780"/>
              <a:gd name="connsiteY4" fmla="*/ 463696 h 463696"/>
              <a:gd name="connsiteX5" fmla="*/ 0 w 1390780"/>
              <a:gd name="connsiteY5" fmla="*/ 463696 h 463696"/>
              <a:gd name="connsiteX6" fmla="*/ 0 w 1390780"/>
              <a:gd name="connsiteY6" fmla="*/ 0 h 46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0780" h="463696" extrusionOk="0">
                <a:moveTo>
                  <a:pt x="0" y="0"/>
                </a:moveTo>
                <a:cubicBezTo>
                  <a:pt x="152465" y="-24161"/>
                  <a:pt x="441628" y="-31338"/>
                  <a:pt x="681482" y="0"/>
                </a:cubicBezTo>
                <a:cubicBezTo>
                  <a:pt x="921336" y="31338"/>
                  <a:pt x="1129695" y="-8442"/>
                  <a:pt x="1390780" y="0"/>
                </a:cubicBezTo>
                <a:cubicBezTo>
                  <a:pt x="1407196" y="210944"/>
                  <a:pt x="1380174" y="275526"/>
                  <a:pt x="1390780" y="463696"/>
                </a:cubicBezTo>
                <a:cubicBezTo>
                  <a:pt x="1110651" y="495329"/>
                  <a:pt x="910020" y="466886"/>
                  <a:pt x="723206" y="463696"/>
                </a:cubicBezTo>
                <a:cubicBezTo>
                  <a:pt x="536392" y="460506"/>
                  <a:pt x="257118" y="480671"/>
                  <a:pt x="0" y="463696"/>
                </a:cubicBezTo>
                <a:cubicBezTo>
                  <a:pt x="16429" y="266838"/>
                  <a:pt x="5031" y="175384"/>
                  <a:pt x="0" y="0"/>
                </a:cubicBezTo>
                <a:close/>
              </a:path>
            </a:pathLst>
          </a:custGeom>
          <a:noFill/>
          <a:ln w="3175">
            <a:noFill/>
            <a:prstDash val="sysDash"/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CASO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5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CasellaDiTesto 12">
            <a:extLst>
              <a:ext uri="{FF2B5EF4-FFF2-40B4-BE49-F238E27FC236}">
                <a16:creationId xmlns:a16="http://schemas.microsoft.com/office/drawing/2014/main" id="{E865060D-89DE-BF4F-B05D-FA7E93FF7846}"/>
              </a:ext>
            </a:extLst>
          </p:cNvPr>
          <p:cNvSpPr txBox="1"/>
          <p:nvPr/>
        </p:nvSpPr>
        <p:spPr>
          <a:xfrm>
            <a:off x="9359122" y="1479303"/>
            <a:ext cx="1221300" cy="423494"/>
          </a:xfrm>
          <a:custGeom>
            <a:avLst/>
            <a:gdLst>
              <a:gd name="connsiteX0" fmla="*/ 0 w 1221300"/>
              <a:gd name="connsiteY0" fmla="*/ 0 h 423494"/>
              <a:gd name="connsiteX1" fmla="*/ 598437 w 1221300"/>
              <a:gd name="connsiteY1" fmla="*/ 0 h 423494"/>
              <a:gd name="connsiteX2" fmla="*/ 1221300 w 1221300"/>
              <a:gd name="connsiteY2" fmla="*/ 0 h 423494"/>
              <a:gd name="connsiteX3" fmla="*/ 1221300 w 1221300"/>
              <a:gd name="connsiteY3" fmla="*/ 423494 h 423494"/>
              <a:gd name="connsiteX4" fmla="*/ 635076 w 1221300"/>
              <a:gd name="connsiteY4" fmla="*/ 423494 h 423494"/>
              <a:gd name="connsiteX5" fmla="*/ 0 w 1221300"/>
              <a:gd name="connsiteY5" fmla="*/ 423494 h 423494"/>
              <a:gd name="connsiteX6" fmla="*/ 0 w 1221300"/>
              <a:gd name="connsiteY6" fmla="*/ 0 h 42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300" h="423494" extrusionOk="0">
                <a:moveTo>
                  <a:pt x="0" y="0"/>
                </a:moveTo>
                <a:cubicBezTo>
                  <a:pt x="134467" y="1673"/>
                  <a:pt x="477665" y="-23599"/>
                  <a:pt x="598437" y="0"/>
                </a:cubicBezTo>
                <a:cubicBezTo>
                  <a:pt x="719209" y="23599"/>
                  <a:pt x="967341" y="-15908"/>
                  <a:pt x="1221300" y="0"/>
                </a:cubicBezTo>
                <a:cubicBezTo>
                  <a:pt x="1237819" y="122838"/>
                  <a:pt x="1230260" y="297228"/>
                  <a:pt x="1221300" y="423494"/>
                </a:cubicBezTo>
                <a:cubicBezTo>
                  <a:pt x="969044" y="405684"/>
                  <a:pt x="776611" y="424466"/>
                  <a:pt x="635076" y="423494"/>
                </a:cubicBezTo>
                <a:cubicBezTo>
                  <a:pt x="493541" y="422522"/>
                  <a:pt x="310793" y="417207"/>
                  <a:pt x="0" y="423494"/>
                </a:cubicBezTo>
                <a:cubicBezTo>
                  <a:pt x="-232" y="289966"/>
                  <a:pt x="-9868" y="104269"/>
                  <a:pt x="0" y="0"/>
                </a:cubicBezTo>
                <a:close/>
              </a:path>
            </a:pathLst>
          </a:custGeom>
          <a:noFill/>
          <a:ln w="3175">
            <a:noFill/>
            <a:prstDash val="sysDash"/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600" b="1" dirty="0" smtClean="0">
                <a:solidFill>
                  <a:srgbClr val="728FA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CASO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6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7" name="Gruppo 11">
            <a:extLst>
              <a:ext uri="{FF2B5EF4-FFF2-40B4-BE49-F238E27FC236}">
                <a16:creationId xmlns:a16="http://schemas.microsoft.com/office/drawing/2014/main" id="{DEE7C4C3-8093-A049-852D-2DF2A797F3E4}"/>
              </a:ext>
            </a:extLst>
          </p:cNvPr>
          <p:cNvGrpSpPr/>
          <p:nvPr/>
        </p:nvGrpSpPr>
        <p:grpSpPr>
          <a:xfrm>
            <a:off x="3295815" y="5923784"/>
            <a:ext cx="6603101" cy="270808"/>
            <a:chOff x="3130270" y="1789479"/>
            <a:chExt cx="6603101" cy="270808"/>
          </a:xfrm>
        </p:grpSpPr>
        <p:sp>
          <p:nvSpPr>
            <p:cNvPr id="38" name="Titolo 14">
              <a:extLst>
                <a:ext uri="{FF2B5EF4-FFF2-40B4-BE49-F238E27FC236}">
                  <a16:creationId xmlns:a16="http://schemas.microsoft.com/office/drawing/2014/main" id="{E3C0793E-C26A-554F-9C38-5968089EFC4B}"/>
                </a:ext>
              </a:extLst>
            </p:cNvPr>
            <p:cNvSpPr txBox="1">
              <a:spLocks/>
            </p:cNvSpPr>
            <p:nvPr/>
          </p:nvSpPr>
          <p:spPr>
            <a:xfrm>
              <a:off x="3241990" y="1789479"/>
              <a:ext cx="6491381" cy="27080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it-IT" sz="3600" b="1" kern="1200" dirty="0" smtClean="0">
                  <a:solidFill>
                    <a:srgbClr val="728F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j-cs"/>
                </a:defRPr>
              </a:lvl1pPr>
            </a:lstStyle>
            <a:p>
              <a:r>
                <a:rPr lang="it-IT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RIUSO IN SITU         DISCARICA          RICICLO            GESTITO DA TERZI</a:t>
              </a:r>
            </a:p>
            <a:p>
              <a:endParaRPr lang="it-IT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it-IT" sz="12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Ovale 13">
              <a:extLst>
                <a:ext uri="{FF2B5EF4-FFF2-40B4-BE49-F238E27FC236}">
                  <a16:creationId xmlns:a16="http://schemas.microsoft.com/office/drawing/2014/main" id="{5E851DB0-72F9-EA46-AB21-11AFA947894C}"/>
                </a:ext>
              </a:extLst>
            </p:cNvPr>
            <p:cNvSpPr/>
            <p:nvPr/>
          </p:nvSpPr>
          <p:spPr>
            <a:xfrm>
              <a:off x="3130270" y="1829517"/>
              <a:ext cx="168166" cy="160228"/>
            </a:xfrm>
            <a:prstGeom prst="ellipse">
              <a:avLst/>
            </a:prstGeom>
            <a:solidFill>
              <a:srgbClr val="E94C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40" name="Ovale 14">
              <a:extLst>
                <a:ext uri="{FF2B5EF4-FFF2-40B4-BE49-F238E27FC236}">
                  <a16:creationId xmlns:a16="http://schemas.microsoft.com/office/drawing/2014/main" id="{8489FCB1-45CC-2144-A36D-284246264F88}"/>
                </a:ext>
              </a:extLst>
            </p:cNvPr>
            <p:cNvSpPr/>
            <p:nvPr/>
          </p:nvSpPr>
          <p:spPr>
            <a:xfrm>
              <a:off x="4424719" y="1823917"/>
              <a:ext cx="168166" cy="16022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41" name="Ovale 15">
              <a:extLst>
                <a:ext uri="{FF2B5EF4-FFF2-40B4-BE49-F238E27FC236}">
                  <a16:creationId xmlns:a16="http://schemas.microsoft.com/office/drawing/2014/main" id="{A421C013-DC01-BC4B-96A9-E22E903F5420}"/>
                </a:ext>
              </a:extLst>
            </p:cNvPr>
            <p:cNvSpPr/>
            <p:nvPr/>
          </p:nvSpPr>
          <p:spPr>
            <a:xfrm>
              <a:off x="5677146" y="1829517"/>
              <a:ext cx="168166" cy="160228"/>
            </a:xfrm>
            <a:prstGeom prst="ellipse">
              <a:avLst/>
            </a:prstGeom>
            <a:solidFill>
              <a:srgbClr val="FCBB4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42" name="Ovale 16">
              <a:extLst>
                <a:ext uri="{FF2B5EF4-FFF2-40B4-BE49-F238E27FC236}">
                  <a16:creationId xmlns:a16="http://schemas.microsoft.com/office/drawing/2014/main" id="{D4BA2452-2E65-B440-A630-0D2EAD985658}"/>
                </a:ext>
              </a:extLst>
            </p:cNvPr>
            <p:cNvSpPr/>
            <p:nvPr/>
          </p:nvSpPr>
          <p:spPr>
            <a:xfrm>
              <a:off x="6845215" y="1823347"/>
              <a:ext cx="168166" cy="16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409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</TotalTime>
  <Words>1662</Words>
  <Application>Microsoft Macintosh PowerPoint</Application>
  <PresentationFormat>Widescreen</PresentationFormat>
  <Paragraphs>314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Tw Cen MT</vt:lpstr>
      <vt:lpstr>Tw Cen MT Condensed</vt:lpstr>
      <vt:lpstr>Tw Cen MT Condensed (Headings)</vt:lpstr>
      <vt:lpstr>Verdana</vt:lpstr>
      <vt:lpstr>Wingdings</vt:lpstr>
      <vt:lpstr>Wingdings 3</vt:lpstr>
      <vt:lpstr>Integral</vt:lpstr>
      <vt:lpstr>LIFE CYCLE COSTING DELLA CATENA DI GESTIONE DEI RIFIUTI DA COSTRUZIONE E DEMOLIZIONE </vt:lpstr>
      <vt:lpstr>SISTEMA DI GESTIONE DEI RIFIUTI DA DEMOLIZIONE E COSTRUZIONE </vt:lpstr>
      <vt:lpstr>LIFE CYCLE COSTING </vt:lpstr>
      <vt:lpstr>RACCOLTA DATI  </vt:lpstr>
      <vt:lpstr>QUESTIONARIO PER IL SETTORE DEMOLIZIONE </vt:lpstr>
      <vt:lpstr>QUESTIONARIO PER IL SETTORE DEMOLIZIONE </vt:lpstr>
      <vt:lpstr>RIFIUTI IN OUTPUT DAL CANTIERE DI DEMOLIZIONE TIPI DI FLUSSI</vt:lpstr>
      <vt:lpstr>RIFIUTI IN OUTPUT DAL CANTIERE DI DEMOLIZIONE DESTINO </vt:lpstr>
      <vt:lpstr>RIFIUTI IN OUTPUT DAL CANTIERE DI DEMOLIZIONE DESTINO </vt:lpstr>
      <vt:lpstr>RIFIUTI IN OUTPUT DAL CANTIERE DI DEMOLIZIONE DESTINO </vt:lpstr>
      <vt:lpstr>QUESTIONARIO PER IL SETTORE RICICLO </vt:lpstr>
      <vt:lpstr>QUESTIONARIO PER IL SETTORE RICICLO </vt:lpstr>
      <vt:lpstr>LCC E COSTO MEDIO TOTALE DI FILIERA </vt:lpstr>
      <vt:lpstr>PROPOSTA: MECCANISMI DI INCENTIVAZIONE </vt:lpstr>
      <vt:lpstr>ESEMPIO APPLICAZIONE INCENTIVI Scenario base </vt:lpstr>
      <vt:lpstr>ESEMPIO APPLICAZIONE INCENTIVI Scenario ideale </vt:lpstr>
      <vt:lpstr>CONCLUSIONI E SVILUPPI FUTURI 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Maria Gulotta</dc:creator>
  <cp:lastModifiedBy>Federica Carla Carollo</cp:lastModifiedBy>
  <cp:revision>13</cp:revision>
  <dcterms:created xsi:type="dcterms:W3CDTF">2021-06-09T13:08:50Z</dcterms:created>
  <dcterms:modified xsi:type="dcterms:W3CDTF">2021-09-16T13:19:02Z</dcterms:modified>
</cp:coreProperties>
</file>